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Raleway Black"/>
      <p:bold r:id="rId35"/>
      <p:boldItalic r:id="rId36"/>
    </p:embeddedFont>
    <p:embeddedFont>
      <p:font typeface="Oswald"/>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RalewayBlack-bold.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RalewayBlack-boldItalic.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ryptomathic.com/news-events/blog/explaining-the-java-ecdsa-critical-vulnerability"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1e4f3fe10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1e4f3fe10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e4f3fe1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e4f3fe10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e4f3fe101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1e4f3fe101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e4f3fe10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e4f3fe10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e4f3fe10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e4f3fe10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e4f3fe101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e4f3fe101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20ab3e6a2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20ab3e6a2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e4f3fe10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e4f3fe10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1e4f3fe10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1e4f3fe10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https://www.cryptomathic.com/news-events/blog/explaining-the-java-ecdsa-critical-vulnerability</a:t>
            </a:r>
            <a:endParaRPr/>
          </a:p>
          <a:p>
            <a:pPr indent="0" lvl="0" marL="0" rtl="0" algn="l">
              <a:spcBef>
                <a:spcPts val="0"/>
              </a:spcBef>
              <a:spcAft>
                <a:spcPts val="0"/>
              </a:spcAft>
              <a:buNone/>
            </a:pPr>
            <a:r>
              <a:rPr lang="en"/>
              <a:t>https://infosecwriteups.com/what-caused-psychic-signatures-vulnerability-cve-2022-21449-60542811eac2</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1efde79e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21efde79e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e4f3fe1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e4f3fe1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e4f3fe10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e4f3fe10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0a744c99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0a744c99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0a744c99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0a744c99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0a744c99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20a744c99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0a744c99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0a744c99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0a744c99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0a744c99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e4f3fe1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e4f3fe1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e4f3fe10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1e4f3fe10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e4f3fe10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1e4f3fe10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e4f3fe1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1e4f3fe1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e4f3fe10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1e4f3fe10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e4f3fe10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e4f3fe10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1e4f3fe10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1e4f3fe10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10" name="Google Shape;10;p2"/>
          <p:cNvSpPr txBox="1"/>
          <p:nvPr>
            <p:ph type="ctrTitle"/>
          </p:nvPr>
        </p:nvSpPr>
        <p:spPr>
          <a:xfrm>
            <a:off x="2019600" y="1253538"/>
            <a:ext cx="5105100" cy="227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Font typeface="Raleway ExtraBold"/>
              <a:buNone/>
              <a:defRPr b="0" sz="500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11" name="Google Shape;11;p2"/>
          <p:cNvSpPr txBox="1"/>
          <p:nvPr>
            <p:ph idx="1" type="subTitle"/>
          </p:nvPr>
        </p:nvSpPr>
        <p:spPr>
          <a:xfrm>
            <a:off x="2435775" y="3454663"/>
            <a:ext cx="4272300" cy="43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pic>
        <p:nvPicPr>
          <p:cNvPr id="66" name="Google Shape;66;p11"/>
          <p:cNvPicPr preferRelativeResize="0"/>
          <p:nvPr/>
        </p:nvPicPr>
        <p:blipFill rotWithShape="1">
          <a:blip r:embed="rId2">
            <a:alphaModFix/>
          </a:blip>
          <a:srcRect b="0" l="0" r="0" t="0"/>
          <a:stretch/>
        </p:blipFill>
        <p:spPr>
          <a:xfrm>
            <a:off x="952" y="0"/>
            <a:ext cx="9142088" cy="5143496"/>
          </a:xfrm>
          <a:prstGeom prst="rect">
            <a:avLst/>
          </a:prstGeom>
          <a:noFill/>
          <a:ln>
            <a:noFill/>
          </a:ln>
        </p:spPr>
      </p:pic>
      <p:sp>
        <p:nvSpPr>
          <p:cNvPr id="67" name="Google Shape;67;p11"/>
          <p:cNvSpPr txBox="1"/>
          <p:nvPr>
            <p:ph idx="1" type="subTitle"/>
          </p:nvPr>
        </p:nvSpPr>
        <p:spPr>
          <a:xfrm>
            <a:off x="6299325" y="1682875"/>
            <a:ext cx="2112600" cy="261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Char char="●"/>
              <a:defRPr sz="1400">
                <a:solidFill>
                  <a:schemeClr val="lt1"/>
                </a:solidFill>
              </a:defRPr>
            </a:lvl1pPr>
            <a:lvl2pPr lvl="1" algn="ctr">
              <a:lnSpc>
                <a:spcPct val="100000"/>
              </a:lnSpc>
              <a:spcBef>
                <a:spcPts val="1600"/>
              </a:spcBef>
              <a:spcAft>
                <a:spcPts val="0"/>
              </a:spcAft>
              <a:buClr>
                <a:schemeClr val="lt1"/>
              </a:buClr>
              <a:buSzPts val="1600"/>
              <a:buChar char="○"/>
              <a:defRPr sz="1600">
                <a:solidFill>
                  <a:schemeClr val="lt1"/>
                </a:solidFill>
              </a:defRPr>
            </a:lvl2pPr>
            <a:lvl3pPr lvl="2" algn="ctr">
              <a:lnSpc>
                <a:spcPct val="100000"/>
              </a:lnSpc>
              <a:spcBef>
                <a:spcPts val="0"/>
              </a:spcBef>
              <a:spcAft>
                <a:spcPts val="0"/>
              </a:spcAft>
              <a:buClr>
                <a:schemeClr val="lt1"/>
              </a:buClr>
              <a:buSzPts val="1600"/>
              <a:buChar char="■"/>
              <a:defRPr sz="1600">
                <a:solidFill>
                  <a:schemeClr val="lt1"/>
                </a:solidFill>
              </a:defRPr>
            </a:lvl3pPr>
            <a:lvl4pPr lvl="3" algn="ctr">
              <a:lnSpc>
                <a:spcPct val="100000"/>
              </a:lnSpc>
              <a:spcBef>
                <a:spcPts val="0"/>
              </a:spcBef>
              <a:spcAft>
                <a:spcPts val="0"/>
              </a:spcAft>
              <a:buClr>
                <a:schemeClr val="lt1"/>
              </a:buClr>
              <a:buSzPts val="1600"/>
              <a:buChar char="●"/>
              <a:defRPr sz="1600">
                <a:solidFill>
                  <a:schemeClr val="lt1"/>
                </a:solidFill>
              </a:defRPr>
            </a:lvl4pPr>
            <a:lvl5pPr lvl="4" algn="ctr">
              <a:lnSpc>
                <a:spcPct val="100000"/>
              </a:lnSpc>
              <a:spcBef>
                <a:spcPts val="0"/>
              </a:spcBef>
              <a:spcAft>
                <a:spcPts val="0"/>
              </a:spcAft>
              <a:buClr>
                <a:schemeClr val="lt1"/>
              </a:buClr>
              <a:buSzPts val="1600"/>
              <a:buChar char="○"/>
              <a:defRPr sz="1600">
                <a:solidFill>
                  <a:schemeClr val="lt1"/>
                </a:solidFill>
              </a:defRPr>
            </a:lvl5pPr>
            <a:lvl6pPr lvl="5" algn="ctr">
              <a:lnSpc>
                <a:spcPct val="100000"/>
              </a:lnSpc>
              <a:spcBef>
                <a:spcPts val="0"/>
              </a:spcBef>
              <a:spcAft>
                <a:spcPts val="0"/>
              </a:spcAft>
              <a:buClr>
                <a:schemeClr val="lt1"/>
              </a:buClr>
              <a:buSzPts val="1600"/>
              <a:buChar char="■"/>
              <a:defRPr sz="1600">
                <a:solidFill>
                  <a:schemeClr val="lt1"/>
                </a:solidFill>
              </a:defRPr>
            </a:lvl6pPr>
            <a:lvl7pPr lvl="6" algn="ctr">
              <a:lnSpc>
                <a:spcPct val="100000"/>
              </a:lnSpc>
              <a:spcBef>
                <a:spcPts val="0"/>
              </a:spcBef>
              <a:spcAft>
                <a:spcPts val="0"/>
              </a:spcAft>
              <a:buClr>
                <a:schemeClr val="lt1"/>
              </a:buClr>
              <a:buSzPts val="1600"/>
              <a:buChar char="●"/>
              <a:defRPr sz="1600">
                <a:solidFill>
                  <a:schemeClr val="lt1"/>
                </a:solidFill>
              </a:defRPr>
            </a:lvl7pPr>
            <a:lvl8pPr lvl="7" algn="ctr">
              <a:lnSpc>
                <a:spcPct val="100000"/>
              </a:lnSpc>
              <a:spcBef>
                <a:spcPts val="0"/>
              </a:spcBef>
              <a:spcAft>
                <a:spcPts val="0"/>
              </a:spcAft>
              <a:buClr>
                <a:schemeClr val="lt1"/>
              </a:buClr>
              <a:buSzPts val="1600"/>
              <a:buChar char="○"/>
              <a:defRPr sz="1600">
                <a:solidFill>
                  <a:schemeClr val="lt1"/>
                </a:solidFill>
              </a:defRPr>
            </a:lvl8pPr>
            <a:lvl9pPr lvl="8" algn="ctr">
              <a:lnSpc>
                <a:spcPct val="100000"/>
              </a:lnSpc>
              <a:spcBef>
                <a:spcPts val="0"/>
              </a:spcBef>
              <a:spcAft>
                <a:spcPts val="0"/>
              </a:spcAft>
              <a:buClr>
                <a:schemeClr val="lt1"/>
              </a:buClr>
              <a:buSzPts val="1600"/>
              <a:buChar char="■"/>
              <a:defRPr sz="1600">
                <a:solidFill>
                  <a:schemeClr val="lt1"/>
                </a:solidFill>
              </a:defRPr>
            </a:lvl9pPr>
          </a:lstStyle>
          <a:p/>
        </p:txBody>
      </p:sp>
      <p:sp>
        <p:nvSpPr>
          <p:cNvPr id="68" name="Google Shape;68;p11"/>
          <p:cNvSpPr txBox="1"/>
          <p:nvPr>
            <p:ph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pic>
        <p:nvPicPr>
          <p:cNvPr id="70" name="Google Shape;70;p12"/>
          <p:cNvPicPr preferRelativeResize="0"/>
          <p:nvPr/>
        </p:nvPicPr>
        <p:blipFill rotWithShape="1">
          <a:blip r:embed="rId2">
            <a:alphaModFix/>
          </a:blip>
          <a:srcRect b="0" l="0" r="0" t="0"/>
          <a:stretch/>
        </p:blipFill>
        <p:spPr>
          <a:xfrm>
            <a:off x="952" y="0"/>
            <a:ext cx="9142088" cy="5143496"/>
          </a:xfrm>
          <a:prstGeom prst="rect">
            <a:avLst/>
          </a:prstGeom>
          <a:noFill/>
          <a:ln>
            <a:noFill/>
          </a:ln>
        </p:spPr>
      </p:pic>
      <p:sp>
        <p:nvSpPr>
          <p:cNvPr id="71" name="Google Shape;71;p12"/>
          <p:cNvSpPr txBox="1"/>
          <p:nvPr>
            <p:ph hasCustomPrompt="1" type="title"/>
          </p:nvPr>
        </p:nvSpPr>
        <p:spPr>
          <a:xfrm>
            <a:off x="1572025" y="1045125"/>
            <a:ext cx="6000000" cy="181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500"/>
              <a:buNone/>
              <a:defRPr sz="11000" u="sng"/>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a:r>
              <a:t>xx%</a:t>
            </a:r>
          </a:p>
        </p:txBody>
      </p:sp>
      <p:sp>
        <p:nvSpPr>
          <p:cNvPr id="72" name="Google Shape;72;p12"/>
          <p:cNvSpPr txBox="1"/>
          <p:nvPr>
            <p:ph idx="1" type="subTitle"/>
          </p:nvPr>
        </p:nvSpPr>
        <p:spPr>
          <a:xfrm>
            <a:off x="1801525" y="2776775"/>
            <a:ext cx="5541000" cy="43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0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0" l="0" r="0" t="0"/>
          <a:stretch/>
        </p:blipFill>
        <p:spPr>
          <a:xfrm rot="3935812">
            <a:off x="7137719" y="2542142"/>
            <a:ext cx="4494606" cy="4891709"/>
          </a:xfrm>
          <a:prstGeom prst="rect">
            <a:avLst/>
          </a:prstGeom>
          <a:noFill/>
          <a:ln>
            <a:noFill/>
          </a:ln>
        </p:spPr>
      </p:pic>
      <p:pic>
        <p:nvPicPr>
          <p:cNvPr id="75" name="Google Shape;75;p13"/>
          <p:cNvPicPr preferRelativeResize="0"/>
          <p:nvPr/>
        </p:nvPicPr>
        <p:blipFill rotWithShape="1">
          <a:blip r:embed="rId3">
            <a:alphaModFix/>
          </a:blip>
          <a:srcRect b="0" l="9" r="8" t="0"/>
          <a:stretch/>
        </p:blipFill>
        <p:spPr>
          <a:xfrm rot="2700000">
            <a:off x="-2383083" y="3289639"/>
            <a:ext cx="4563393" cy="4127389"/>
          </a:xfrm>
          <a:prstGeom prst="rect">
            <a:avLst/>
          </a:prstGeom>
          <a:noFill/>
          <a:ln>
            <a:noFill/>
          </a:ln>
        </p:spPr>
      </p:pic>
      <p:pic>
        <p:nvPicPr>
          <p:cNvPr id="76" name="Google Shape;76;p13"/>
          <p:cNvPicPr preferRelativeResize="0"/>
          <p:nvPr/>
        </p:nvPicPr>
        <p:blipFill rotWithShape="1">
          <a:blip r:embed="rId3">
            <a:alphaModFix/>
          </a:blip>
          <a:srcRect b="0" l="9" r="8" t="0"/>
          <a:stretch/>
        </p:blipFill>
        <p:spPr>
          <a:xfrm flipH="1" rot="5400000">
            <a:off x="-2622365" y="-4796973"/>
            <a:ext cx="6616175" cy="5984053"/>
          </a:xfrm>
          <a:prstGeom prst="rect">
            <a:avLst/>
          </a:prstGeom>
          <a:noFill/>
          <a:ln>
            <a:noFill/>
          </a:ln>
        </p:spPr>
      </p:pic>
      <p:pic>
        <p:nvPicPr>
          <p:cNvPr id="77" name="Google Shape;77;p13"/>
          <p:cNvPicPr preferRelativeResize="0"/>
          <p:nvPr/>
        </p:nvPicPr>
        <p:blipFill rotWithShape="1">
          <a:blip r:embed="rId3">
            <a:alphaModFix/>
          </a:blip>
          <a:srcRect b="0" l="9" r="8" t="0"/>
          <a:stretch/>
        </p:blipFill>
        <p:spPr>
          <a:xfrm rot="-8100000">
            <a:off x="6250563" y="-2482416"/>
            <a:ext cx="4563393" cy="4127389"/>
          </a:xfrm>
          <a:prstGeom prst="rect">
            <a:avLst/>
          </a:prstGeom>
          <a:noFill/>
          <a:ln>
            <a:noFill/>
          </a:ln>
        </p:spPr>
      </p:pic>
      <p:sp>
        <p:nvSpPr>
          <p:cNvPr id="78" name="Google Shape;78;p13"/>
          <p:cNvSpPr txBox="1"/>
          <p:nvPr>
            <p:ph type="title"/>
          </p:nvPr>
        </p:nvSpPr>
        <p:spPr>
          <a:xfrm>
            <a:off x="4572000" y="1503150"/>
            <a:ext cx="1657200" cy="1680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500">
                <a:solidFill>
                  <a:schemeClr val="lt1"/>
                </a:solidFill>
              </a:defRPr>
            </a:lvl1pPr>
            <a:lvl2pPr lvl="1"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pic>
        <p:nvPicPr>
          <p:cNvPr id="80" name="Google Shape;80;p14"/>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81" name="Google Shape;81;p14"/>
          <p:cNvSpPr txBox="1"/>
          <p:nvPr>
            <p:ph type="title"/>
          </p:nvPr>
        </p:nvSpPr>
        <p:spPr>
          <a:xfrm>
            <a:off x="3323400" y="2893738"/>
            <a:ext cx="2497200" cy="69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solidFill>
                  <a:schemeClr val="accent2"/>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82" name="Google Shape;82;p14"/>
          <p:cNvSpPr txBox="1"/>
          <p:nvPr>
            <p:ph idx="2" type="title"/>
          </p:nvPr>
        </p:nvSpPr>
        <p:spPr>
          <a:xfrm>
            <a:off x="3369625" y="911763"/>
            <a:ext cx="2325600" cy="1790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0"/>
              <a:buFont typeface="Open Sans"/>
              <a:buNone/>
              <a:defRPr b="1" sz="14000" u="sng">
                <a:latin typeface="Open Sans"/>
                <a:ea typeface="Open Sans"/>
                <a:cs typeface="Open Sans"/>
                <a:sym typeface="Open Sans"/>
              </a:defRPr>
            </a:lvl1pPr>
            <a:lvl2pPr lvl="1"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83" name="Google Shape;83;p14"/>
          <p:cNvSpPr txBox="1"/>
          <p:nvPr>
            <p:ph idx="1" type="subTitle"/>
          </p:nvPr>
        </p:nvSpPr>
        <p:spPr>
          <a:xfrm>
            <a:off x="3323400" y="3589138"/>
            <a:ext cx="2497200" cy="64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86" name="Google Shape;86;p15"/>
          <p:cNvSpPr txBox="1"/>
          <p:nvPr>
            <p:ph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2">
            <a:alphaModFix/>
          </a:blip>
          <a:srcRect b="-49" l="0" r="0" t="-60"/>
          <a:stretch/>
        </p:blipFill>
        <p:spPr>
          <a:xfrm rot="-6">
            <a:off x="-211175" y="-88330"/>
            <a:ext cx="10974531" cy="1313608"/>
          </a:xfrm>
          <a:prstGeom prst="rect">
            <a:avLst/>
          </a:prstGeom>
          <a:noFill/>
          <a:ln>
            <a:noFill/>
          </a:ln>
        </p:spPr>
      </p:pic>
      <p:pic>
        <p:nvPicPr>
          <p:cNvPr id="89" name="Google Shape;89;p16"/>
          <p:cNvPicPr preferRelativeResize="0"/>
          <p:nvPr/>
        </p:nvPicPr>
        <p:blipFill rotWithShape="1">
          <a:blip r:embed="rId2">
            <a:alphaModFix/>
          </a:blip>
          <a:srcRect b="-49" l="0" r="0" t="-60"/>
          <a:stretch/>
        </p:blipFill>
        <p:spPr>
          <a:xfrm flipH="1" rot="6">
            <a:off x="-1574726" y="3918220"/>
            <a:ext cx="10974531" cy="1313608"/>
          </a:xfrm>
          <a:prstGeom prst="rect">
            <a:avLst/>
          </a:prstGeom>
          <a:noFill/>
          <a:ln>
            <a:noFill/>
          </a:ln>
        </p:spPr>
      </p:pic>
      <p:sp>
        <p:nvSpPr>
          <p:cNvPr id="90" name="Google Shape;90;p16"/>
          <p:cNvSpPr txBox="1"/>
          <p:nvPr>
            <p:ph type="title"/>
          </p:nvPr>
        </p:nvSpPr>
        <p:spPr>
          <a:xfrm>
            <a:off x="4301488" y="3113065"/>
            <a:ext cx="3382500" cy="42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sz="1800">
                <a:solidFill>
                  <a:schemeClr val="accent2"/>
                </a:solidFill>
              </a:defRPr>
            </a:lvl1pPr>
            <a:lvl2pPr lvl="1" algn="r">
              <a:lnSpc>
                <a:spcPct val="100000"/>
              </a:lnSpc>
              <a:spcBef>
                <a:spcPts val="0"/>
              </a:spcBef>
              <a:spcAft>
                <a:spcPts val="0"/>
              </a:spcAft>
              <a:buSzPts val="3000"/>
              <a:buNone/>
              <a:defRPr sz="1800">
                <a:solidFill>
                  <a:schemeClr val="lt1"/>
                </a:solidFill>
              </a:defRPr>
            </a:lvl2pPr>
            <a:lvl3pPr lvl="2" algn="r">
              <a:lnSpc>
                <a:spcPct val="100000"/>
              </a:lnSpc>
              <a:spcBef>
                <a:spcPts val="0"/>
              </a:spcBef>
              <a:spcAft>
                <a:spcPts val="0"/>
              </a:spcAft>
              <a:buSzPts val="3000"/>
              <a:buNone/>
              <a:defRPr sz="1800">
                <a:solidFill>
                  <a:schemeClr val="lt1"/>
                </a:solidFill>
              </a:defRPr>
            </a:lvl3pPr>
            <a:lvl4pPr lvl="3" algn="r">
              <a:lnSpc>
                <a:spcPct val="100000"/>
              </a:lnSpc>
              <a:spcBef>
                <a:spcPts val="0"/>
              </a:spcBef>
              <a:spcAft>
                <a:spcPts val="0"/>
              </a:spcAft>
              <a:buSzPts val="3000"/>
              <a:buNone/>
              <a:defRPr sz="1800">
                <a:solidFill>
                  <a:schemeClr val="lt1"/>
                </a:solidFill>
              </a:defRPr>
            </a:lvl4pPr>
            <a:lvl5pPr lvl="4" algn="r">
              <a:lnSpc>
                <a:spcPct val="100000"/>
              </a:lnSpc>
              <a:spcBef>
                <a:spcPts val="0"/>
              </a:spcBef>
              <a:spcAft>
                <a:spcPts val="0"/>
              </a:spcAft>
              <a:buSzPts val="3000"/>
              <a:buNone/>
              <a:defRPr sz="1800">
                <a:solidFill>
                  <a:schemeClr val="lt1"/>
                </a:solidFill>
              </a:defRPr>
            </a:lvl5pPr>
            <a:lvl6pPr lvl="5" algn="r">
              <a:lnSpc>
                <a:spcPct val="100000"/>
              </a:lnSpc>
              <a:spcBef>
                <a:spcPts val="0"/>
              </a:spcBef>
              <a:spcAft>
                <a:spcPts val="0"/>
              </a:spcAft>
              <a:buSzPts val="3000"/>
              <a:buNone/>
              <a:defRPr sz="1800">
                <a:solidFill>
                  <a:schemeClr val="lt1"/>
                </a:solidFill>
              </a:defRPr>
            </a:lvl6pPr>
            <a:lvl7pPr lvl="6" algn="r">
              <a:lnSpc>
                <a:spcPct val="100000"/>
              </a:lnSpc>
              <a:spcBef>
                <a:spcPts val="0"/>
              </a:spcBef>
              <a:spcAft>
                <a:spcPts val="0"/>
              </a:spcAft>
              <a:buSzPts val="3000"/>
              <a:buNone/>
              <a:defRPr sz="1800">
                <a:solidFill>
                  <a:schemeClr val="lt1"/>
                </a:solidFill>
              </a:defRPr>
            </a:lvl7pPr>
            <a:lvl8pPr lvl="7" algn="r">
              <a:lnSpc>
                <a:spcPct val="100000"/>
              </a:lnSpc>
              <a:spcBef>
                <a:spcPts val="0"/>
              </a:spcBef>
              <a:spcAft>
                <a:spcPts val="0"/>
              </a:spcAft>
              <a:buSzPts val="3000"/>
              <a:buNone/>
              <a:defRPr sz="1800">
                <a:solidFill>
                  <a:schemeClr val="lt1"/>
                </a:solidFill>
              </a:defRPr>
            </a:lvl8pPr>
            <a:lvl9pPr lvl="8" algn="r">
              <a:lnSpc>
                <a:spcPct val="100000"/>
              </a:lnSpc>
              <a:spcBef>
                <a:spcPts val="0"/>
              </a:spcBef>
              <a:spcAft>
                <a:spcPts val="0"/>
              </a:spcAft>
              <a:buSzPts val="3000"/>
              <a:buNone/>
              <a:defRPr sz="1800">
                <a:solidFill>
                  <a:schemeClr val="lt1"/>
                </a:solidFill>
              </a:defRPr>
            </a:lvl9pPr>
          </a:lstStyle>
          <a:p/>
        </p:txBody>
      </p:sp>
      <p:sp>
        <p:nvSpPr>
          <p:cNvPr id="91" name="Google Shape;91;p16"/>
          <p:cNvSpPr txBox="1"/>
          <p:nvPr>
            <p:ph idx="1" type="subTitle"/>
          </p:nvPr>
        </p:nvSpPr>
        <p:spPr>
          <a:xfrm>
            <a:off x="2647613" y="2045538"/>
            <a:ext cx="5258700" cy="1012500"/>
          </a:xfrm>
          <a:prstGeom prst="rect">
            <a:avLst/>
          </a:prstGeom>
          <a:noFill/>
          <a:ln>
            <a:noFill/>
          </a:ln>
        </p:spPr>
        <p:txBody>
          <a:bodyPr anchorCtr="0" anchor="ctr" bIns="91425" lIns="91425" spcFirstLastPara="1" rIns="91425" wrap="square" tIns="91425">
            <a:noAutofit/>
          </a:bodyPr>
          <a:lstStyle>
            <a:lvl1pPr lvl="0" marR="228600" algn="r">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 name="Google Shape;92;p16"/>
          <p:cNvSpPr txBox="1"/>
          <p:nvPr>
            <p:ph idx="2" type="title"/>
          </p:nvPr>
        </p:nvSpPr>
        <p:spPr>
          <a:xfrm>
            <a:off x="1237688" y="2002216"/>
            <a:ext cx="1787700" cy="1052400"/>
          </a:xfrm>
          <a:prstGeom prst="rect">
            <a:avLst/>
          </a:prstGeom>
          <a:noFill/>
          <a:ln>
            <a:noFill/>
          </a:ln>
        </p:spPr>
        <p:txBody>
          <a:bodyPr anchorCtr="0" anchor="t" bIns="91425" lIns="91425" spcFirstLastPara="1" rIns="91425" wrap="square" tIns="91425">
            <a:noAutofit/>
          </a:bodyPr>
          <a:lstStyle>
            <a:lvl1pPr lvl="0" algn="l">
              <a:lnSpc>
                <a:spcPct val="110000"/>
              </a:lnSpc>
              <a:spcBef>
                <a:spcPts val="0"/>
              </a:spcBef>
              <a:spcAft>
                <a:spcPts val="0"/>
              </a:spcAft>
              <a:buSzPts val="3500"/>
              <a:buNone/>
              <a:defRPr/>
            </a:lvl1pPr>
            <a:lvl2pPr lvl="1" algn="l">
              <a:lnSpc>
                <a:spcPct val="100000"/>
              </a:lnSpc>
              <a:spcBef>
                <a:spcPts val="0"/>
              </a:spcBef>
              <a:spcAft>
                <a:spcPts val="0"/>
              </a:spcAft>
              <a:buSzPts val="3500"/>
              <a:buNone/>
              <a:defRPr b="1" sz="3500"/>
            </a:lvl2pPr>
            <a:lvl3pPr lvl="2" algn="l">
              <a:lnSpc>
                <a:spcPct val="100000"/>
              </a:lnSpc>
              <a:spcBef>
                <a:spcPts val="0"/>
              </a:spcBef>
              <a:spcAft>
                <a:spcPts val="0"/>
              </a:spcAft>
              <a:buSzPts val="3500"/>
              <a:buNone/>
              <a:defRPr b="1" sz="3500"/>
            </a:lvl3pPr>
            <a:lvl4pPr lvl="3" algn="l">
              <a:lnSpc>
                <a:spcPct val="100000"/>
              </a:lnSpc>
              <a:spcBef>
                <a:spcPts val="0"/>
              </a:spcBef>
              <a:spcAft>
                <a:spcPts val="0"/>
              </a:spcAft>
              <a:buSzPts val="3500"/>
              <a:buNone/>
              <a:defRPr b="1" sz="3500"/>
            </a:lvl4pPr>
            <a:lvl5pPr lvl="4" algn="l">
              <a:lnSpc>
                <a:spcPct val="100000"/>
              </a:lnSpc>
              <a:spcBef>
                <a:spcPts val="0"/>
              </a:spcBef>
              <a:spcAft>
                <a:spcPts val="0"/>
              </a:spcAft>
              <a:buSzPts val="3500"/>
              <a:buNone/>
              <a:defRPr b="1" sz="3500"/>
            </a:lvl5pPr>
            <a:lvl6pPr lvl="5" algn="l">
              <a:lnSpc>
                <a:spcPct val="100000"/>
              </a:lnSpc>
              <a:spcBef>
                <a:spcPts val="0"/>
              </a:spcBef>
              <a:spcAft>
                <a:spcPts val="0"/>
              </a:spcAft>
              <a:buSzPts val="3500"/>
              <a:buNone/>
              <a:defRPr b="1" sz="3500"/>
            </a:lvl6pPr>
            <a:lvl7pPr lvl="6" algn="l">
              <a:lnSpc>
                <a:spcPct val="100000"/>
              </a:lnSpc>
              <a:spcBef>
                <a:spcPts val="0"/>
              </a:spcBef>
              <a:spcAft>
                <a:spcPts val="0"/>
              </a:spcAft>
              <a:buSzPts val="3500"/>
              <a:buNone/>
              <a:defRPr b="1" sz="3500"/>
            </a:lvl7pPr>
            <a:lvl8pPr lvl="7" algn="l">
              <a:lnSpc>
                <a:spcPct val="100000"/>
              </a:lnSpc>
              <a:spcBef>
                <a:spcPts val="0"/>
              </a:spcBef>
              <a:spcAft>
                <a:spcPts val="0"/>
              </a:spcAft>
              <a:buSzPts val="3500"/>
              <a:buNone/>
              <a:defRPr b="1" sz="3500"/>
            </a:lvl8pPr>
            <a:lvl9pPr lvl="8" algn="l">
              <a:lnSpc>
                <a:spcPct val="100000"/>
              </a:lnSpc>
              <a:spcBef>
                <a:spcPts val="0"/>
              </a:spcBef>
              <a:spcAft>
                <a:spcPts val="0"/>
              </a:spcAft>
              <a:buSzPts val="3500"/>
              <a:buNone/>
              <a:defRPr b="1" sz="3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12">
    <p:spTree>
      <p:nvGrpSpPr>
        <p:cNvPr id="93" name="Shape 93"/>
        <p:cNvGrpSpPr/>
        <p:nvPr/>
      </p:nvGrpSpPr>
      <p:grpSpPr>
        <a:xfrm>
          <a:off x="0" y="0"/>
          <a:ext cx="0" cy="0"/>
          <a:chOff x="0" y="0"/>
          <a:chExt cx="0" cy="0"/>
        </a:xfrm>
      </p:grpSpPr>
      <p:pic>
        <p:nvPicPr>
          <p:cNvPr id="94" name="Google Shape;94;p17"/>
          <p:cNvPicPr preferRelativeResize="0"/>
          <p:nvPr/>
        </p:nvPicPr>
        <p:blipFill rotWithShape="1">
          <a:blip r:embed="rId2">
            <a:alphaModFix/>
          </a:blip>
          <a:srcRect b="0" l="0" r="0" t="0"/>
          <a:stretch/>
        </p:blipFill>
        <p:spPr>
          <a:xfrm>
            <a:off x="952" y="0"/>
            <a:ext cx="9142088" cy="5143496"/>
          </a:xfrm>
          <a:prstGeom prst="rect">
            <a:avLst/>
          </a:prstGeom>
          <a:noFill/>
          <a:ln>
            <a:noFill/>
          </a:ln>
        </p:spPr>
      </p:pic>
      <p:sp>
        <p:nvSpPr>
          <p:cNvPr id="95" name="Google Shape;95;p17"/>
          <p:cNvSpPr txBox="1"/>
          <p:nvPr>
            <p:ph type="title"/>
          </p:nvPr>
        </p:nvSpPr>
        <p:spPr>
          <a:xfrm>
            <a:off x="2852250" y="896700"/>
            <a:ext cx="3439500" cy="56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500" u="sng"/>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6" name="Google Shape;96;p17"/>
          <p:cNvSpPr txBox="1"/>
          <p:nvPr>
            <p:ph idx="1" type="subTitle"/>
          </p:nvPr>
        </p:nvSpPr>
        <p:spPr>
          <a:xfrm>
            <a:off x="2852250" y="1473761"/>
            <a:ext cx="3400500" cy="40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97" name="Google Shape;97;p17"/>
          <p:cNvSpPr txBox="1"/>
          <p:nvPr>
            <p:ph idx="2" type="title"/>
          </p:nvPr>
        </p:nvSpPr>
        <p:spPr>
          <a:xfrm>
            <a:off x="2852250" y="2158103"/>
            <a:ext cx="3439500" cy="56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500" u="sng"/>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8" name="Google Shape;98;p17"/>
          <p:cNvSpPr txBox="1"/>
          <p:nvPr>
            <p:ph idx="3" type="subTitle"/>
          </p:nvPr>
        </p:nvSpPr>
        <p:spPr>
          <a:xfrm>
            <a:off x="2852250" y="2735175"/>
            <a:ext cx="3400500" cy="40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99" name="Google Shape;99;p17"/>
          <p:cNvSpPr txBox="1"/>
          <p:nvPr>
            <p:ph idx="4" type="title"/>
          </p:nvPr>
        </p:nvSpPr>
        <p:spPr>
          <a:xfrm>
            <a:off x="2852250" y="3419519"/>
            <a:ext cx="3439500" cy="56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500" u="sng"/>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 name="Google Shape;100;p17"/>
          <p:cNvSpPr txBox="1"/>
          <p:nvPr>
            <p:ph idx="5" type="subTitle"/>
          </p:nvPr>
        </p:nvSpPr>
        <p:spPr>
          <a:xfrm>
            <a:off x="2852250" y="3996601"/>
            <a:ext cx="3400500" cy="40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103" name="Google Shape;103;p18"/>
          <p:cNvSpPr txBox="1"/>
          <p:nvPr>
            <p:ph type="ctrTitle"/>
          </p:nvPr>
        </p:nvSpPr>
        <p:spPr>
          <a:xfrm>
            <a:off x="879625" y="1875237"/>
            <a:ext cx="2067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4" name="Google Shape;104;p18"/>
          <p:cNvSpPr txBox="1"/>
          <p:nvPr>
            <p:ph idx="1" type="subTitle"/>
          </p:nvPr>
        </p:nvSpPr>
        <p:spPr>
          <a:xfrm>
            <a:off x="879625" y="2242200"/>
            <a:ext cx="20673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105" name="Google Shape;105;p18"/>
          <p:cNvSpPr txBox="1"/>
          <p:nvPr>
            <p:ph idx="2" type="ctrTitle"/>
          </p:nvPr>
        </p:nvSpPr>
        <p:spPr>
          <a:xfrm>
            <a:off x="3538263" y="1875237"/>
            <a:ext cx="2067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6" name="Google Shape;106;p18"/>
          <p:cNvSpPr txBox="1"/>
          <p:nvPr>
            <p:ph idx="3" type="subTitle"/>
          </p:nvPr>
        </p:nvSpPr>
        <p:spPr>
          <a:xfrm>
            <a:off x="3538260" y="2242200"/>
            <a:ext cx="20673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107" name="Google Shape;107;p18"/>
          <p:cNvSpPr txBox="1"/>
          <p:nvPr>
            <p:ph idx="4" type="ctrTitle"/>
          </p:nvPr>
        </p:nvSpPr>
        <p:spPr>
          <a:xfrm>
            <a:off x="6196933" y="1875237"/>
            <a:ext cx="2067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8" name="Google Shape;108;p18"/>
          <p:cNvSpPr txBox="1"/>
          <p:nvPr>
            <p:ph idx="5" type="subTitle"/>
          </p:nvPr>
        </p:nvSpPr>
        <p:spPr>
          <a:xfrm>
            <a:off x="6196927" y="2242200"/>
            <a:ext cx="20673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109" name="Google Shape;109;p18"/>
          <p:cNvSpPr txBox="1"/>
          <p:nvPr>
            <p:ph idx="6" type="ctrTitle"/>
          </p:nvPr>
        </p:nvSpPr>
        <p:spPr>
          <a:xfrm>
            <a:off x="879625" y="3461724"/>
            <a:ext cx="2067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0" name="Google Shape;110;p18"/>
          <p:cNvSpPr txBox="1"/>
          <p:nvPr>
            <p:ph idx="7" type="subTitle"/>
          </p:nvPr>
        </p:nvSpPr>
        <p:spPr>
          <a:xfrm>
            <a:off x="879625" y="3828687"/>
            <a:ext cx="20673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111" name="Google Shape;111;p18"/>
          <p:cNvSpPr txBox="1"/>
          <p:nvPr>
            <p:ph idx="8" type="ctrTitle"/>
          </p:nvPr>
        </p:nvSpPr>
        <p:spPr>
          <a:xfrm>
            <a:off x="3538263" y="3461724"/>
            <a:ext cx="2067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2" name="Google Shape;112;p18"/>
          <p:cNvSpPr txBox="1"/>
          <p:nvPr>
            <p:ph idx="9" type="subTitle"/>
          </p:nvPr>
        </p:nvSpPr>
        <p:spPr>
          <a:xfrm>
            <a:off x="3538260" y="3828687"/>
            <a:ext cx="20673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113" name="Google Shape;113;p18"/>
          <p:cNvSpPr txBox="1"/>
          <p:nvPr>
            <p:ph idx="13" type="ctrTitle"/>
          </p:nvPr>
        </p:nvSpPr>
        <p:spPr>
          <a:xfrm>
            <a:off x="6196933" y="3461724"/>
            <a:ext cx="2067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4" name="Google Shape;114;p18"/>
          <p:cNvSpPr txBox="1"/>
          <p:nvPr>
            <p:ph idx="14" type="subTitle"/>
          </p:nvPr>
        </p:nvSpPr>
        <p:spPr>
          <a:xfrm>
            <a:off x="6196927" y="3828687"/>
            <a:ext cx="20673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115" name="Google Shape;115;p18"/>
          <p:cNvSpPr txBox="1"/>
          <p:nvPr>
            <p:ph idx="15"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6" name="Shape 116"/>
        <p:cNvGrpSpPr/>
        <p:nvPr/>
      </p:nvGrpSpPr>
      <p:grpSpPr>
        <a:xfrm>
          <a:off x="0" y="0"/>
          <a:ext cx="0" cy="0"/>
          <a:chOff x="0" y="0"/>
          <a:chExt cx="0" cy="0"/>
        </a:xfrm>
      </p:grpSpPr>
      <p:pic>
        <p:nvPicPr>
          <p:cNvPr id="117" name="Google Shape;117;p19"/>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118" name="Google Shape;118;p19"/>
          <p:cNvSpPr txBox="1"/>
          <p:nvPr>
            <p:ph type="ctrTitle"/>
          </p:nvPr>
        </p:nvSpPr>
        <p:spPr>
          <a:xfrm>
            <a:off x="1638431" y="1606100"/>
            <a:ext cx="22227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9" name="Google Shape;119;p19"/>
          <p:cNvSpPr txBox="1"/>
          <p:nvPr>
            <p:ph idx="1" type="subTitle"/>
          </p:nvPr>
        </p:nvSpPr>
        <p:spPr>
          <a:xfrm>
            <a:off x="1638425" y="1993300"/>
            <a:ext cx="2222700" cy="78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120" name="Google Shape;120;p19"/>
          <p:cNvSpPr txBox="1"/>
          <p:nvPr>
            <p:ph idx="2" type="ctrTitle"/>
          </p:nvPr>
        </p:nvSpPr>
        <p:spPr>
          <a:xfrm>
            <a:off x="5282438" y="3224959"/>
            <a:ext cx="22227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1" name="Google Shape;121;p19"/>
          <p:cNvSpPr txBox="1"/>
          <p:nvPr>
            <p:ph idx="3" type="subTitle"/>
          </p:nvPr>
        </p:nvSpPr>
        <p:spPr>
          <a:xfrm>
            <a:off x="5282430" y="3612159"/>
            <a:ext cx="2222700" cy="78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122" name="Google Shape;122;p19"/>
          <p:cNvSpPr txBox="1"/>
          <p:nvPr>
            <p:ph idx="4"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17">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125" name="Google Shape;125;p20"/>
          <p:cNvSpPr txBox="1"/>
          <p:nvPr>
            <p:ph type="title"/>
          </p:nvPr>
        </p:nvSpPr>
        <p:spPr>
          <a:xfrm>
            <a:off x="1303280" y="722323"/>
            <a:ext cx="3859800" cy="70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6" name="Google Shape;126;p20"/>
          <p:cNvSpPr txBox="1"/>
          <p:nvPr>
            <p:ph idx="1" type="subTitle"/>
          </p:nvPr>
        </p:nvSpPr>
        <p:spPr>
          <a:xfrm>
            <a:off x="1759730" y="1550799"/>
            <a:ext cx="2946900" cy="115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127" name="Google Shape;127;p20"/>
          <p:cNvSpPr txBox="1"/>
          <p:nvPr/>
        </p:nvSpPr>
        <p:spPr>
          <a:xfrm>
            <a:off x="1669130" y="3363725"/>
            <a:ext cx="3128100" cy="70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accent2"/>
                </a:solidFill>
                <a:latin typeface="Roboto"/>
                <a:ea typeface="Roboto"/>
                <a:cs typeface="Roboto"/>
                <a:sym typeface="Roboto"/>
              </a:rPr>
              <a:t>CREDITS: This presentation template was created by </a:t>
            </a:r>
            <a:r>
              <a:rPr b="1" i="0" lang="en" sz="1000" u="none" cap="none" strike="noStrike">
                <a:solidFill>
                  <a:schemeClr val="hlink"/>
                </a:solidFill>
                <a:uFill>
                  <a:noFill/>
                </a:uFill>
                <a:latin typeface="Roboto"/>
                <a:ea typeface="Roboto"/>
                <a:cs typeface="Roboto"/>
                <a:sym typeface="Roboto"/>
                <a:hlinkClick r:id="rId3"/>
              </a:rPr>
              <a:t>Slidesgo</a:t>
            </a:r>
            <a:r>
              <a:rPr b="0" i="0" lang="en" sz="1000" u="none" cap="none" strike="noStrike">
                <a:solidFill>
                  <a:schemeClr val="accent2"/>
                </a:solidFill>
                <a:latin typeface="Roboto"/>
                <a:ea typeface="Roboto"/>
                <a:cs typeface="Roboto"/>
                <a:sym typeface="Roboto"/>
              </a:rPr>
              <a:t>, including icons by </a:t>
            </a:r>
            <a:r>
              <a:rPr b="1" i="0" lang="en" sz="1000" u="none" cap="none" strike="noStrike">
                <a:solidFill>
                  <a:schemeClr val="hlink"/>
                </a:solidFill>
                <a:uFill>
                  <a:noFill/>
                </a:uFill>
                <a:latin typeface="Roboto"/>
                <a:ea typeface="Roboto"/>
                <a:cs typeface="Roboto"/>
                <a:sym typeface="Roboto"/>
                <a:hlinkClick r:id="rId4"/>
              </a:rPr>
              <a:t>Flaticon</a:t>
            </a:r>
            <a:r>
              <a:rPr b="0" i="0" lang="en" sz="1000" u="none" cap="none" strike="noStrike">
                <a:solidFill>
                  <a:schemeClr val="accent2"/>
                </a:solidFill>
                <a:latin typeface="Roboto"/>
                <a:ea typeface="Roboto"/>
                <a:cs typeface="Roboto"/>
                <a:sym typeface="Roboto"/>
              </a:rPr>
              <a:t>, infographics &amp; images by </a:t>
            </a:r>
            <a:r>
              <a:rPr b="1" i="0" lang="en" sz="1000" u="none" cap="none" strike="noStrike">
                <a:solidFill>
                  <a:schemeClr val="hlink"/>
                </a:solidFill>
                <a:uFill>
                  <a:noFill/>
                </a:uFill>
                <a:latin typeface="Roboto"/>
                <a:ea typeface="Roboto"/>
                <a:cs typeface="Roboto"/>
                <a:sym typeface="Roboto"/>
                <a:hlinkClick r:id="rId5"/>
              </a:rPr>
              <a:t>Freepik</a:t>
            </a:r>
            <a:r>
              <a:rPr b="0" i="0" lang="en" sz="1000" u="none" cap="none" strike="noStrike">
                <a:solidFill>
                  <a:schemeClr val="accent2"/>
                </a:solidFill>
                <a:latin typeface="Roboto"/>
                <a:ea typeface="Roboto"/>
                <a:cs typeface="Roboto"/>
                <a:sym typeface="Roboto"/>
              </a:rPr>
              <a:t> </a:t>
            </a:r>
            <a:endParaRPr b="1" i="0" sz="1000" u="none" cap="none" strike="noStrike">
              <a:solidFill>
                <a:schemeClr val="accent2"/>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14" name="Google Shape;14;p3"/>
          <p:cNvSpPr txBox="1"/>
          <p:nvPr>
            <p:ph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15" name="Google Shape;15;p3"/>
          <p:cNvSpPr txBox="1"/>
          <p:nvPr>
            <p:ph idx="1" type="body"/>
          </p:nvPr>
        </p:nvSpPr>
        <p:spPr>
          <a:xfrm>
            <a:off x="737075" y="1423800"/>
            <a:ext cx="7669800" cy="3148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2"/>
              </a:buClr>
              <a:buSzPts val="1200"/>
              <a:buAutoNum type="arabicPeriod"/>
              <a:defRPr sz="1200"/>
            </a:lvl1pPr>
            <a:lvl2pPr indent="-304800" lvl="1" marL="914400" algn="l">
              <a:lnSpc>
                <a:spcPct val="115000"/>
              </a:lnSpc>
              <a:spcBef>
                <a:spcPts val="1600"/>
              </a:spcBef>
              <a:spcAft>
                <a:spcPts val="0"/>
              </a:spcAft>
              <a:buClr>
                <a:schemeClr val="dk1"/>
              </a:buClr>
              <a:buSzPts val="1200"/>
              <a:buFont typeface="Arial"/>
              <a:buAutoNum type="alphaLcPeriod"/>
              <a:defRPr/>
            </a:lvl2pPr>
            <a:lvl3pPr indent="-304800" lvl="2" marL="1371600" algn="l">
              <a:lnSpc>
                <a:spcPct val="115000"/>
              </a:lnSpc>
              <a:spcBef>
                <a:spcPts val="1600"/>
              </a:spcBef>
              <a:spcAft>
                <a:spcPts val="0"/>
              </a:spcAft>
              <a:buClr>
                <a:schemeClr val="dk1"/>
              </a:buClr>
              <a:buSzPts val="1200"/>
              <a:buFont typeface="Arial"/>
              <a:buAutoNum type="romanLcPeriod"/>
              <a:defRPr/>
            </a:lvl3pPr>
            <a:lvl4pPr indent="-304800" lvl="3" marL="1828800" algn="l">
              <a:lnSpc>
                <a:spcPct val="115000"/>
              </a:lnSpc>
              <a:spcBef>
                <a:spcPts val="1600"/>
              </a:spcBef>
              <a:spcAft>
                <a:spcPts val="0"/>
              </a:spcAft>
              <a:buClr>
                <a:schemeClr val="dk1"/>
              </a:buClr>
              <a:buSzPts val="1200"/>
              <a:buFont typeface="Arial"/>
              <a:buAutoNum type="arabicPeriod"/>
              <a:defRPr/>
            </a:lvl4pPr>
            <a:lvl5pPr indent="-304800" lvl="4" marL="2286000" algn="l">
              <a:lnSpc>
                <a:spcPct val="115000"/>
              </a:lnSpc>
              <a:spcBef>
                <a:spcPts val="1600"/>
              </a:spcBef>
              <a:spcAft>
                <a:spcPts val="0"/>
              </a:spcAft>
              <a:buClr>
                <a:schemeClr val="dk1"/>
              </a:buClr>
              <a:buSzPts val="1200"/>
              <a:buFont typeface="Arial"/>
              <a:buAutoNum type="alphaLcPeriod"/>
              <a:defRPr/>
            </a:lvl5pPr>
            <a:lvl6pPr indent="-304800" lvl="5" marL="2743200" algn="l">
              <a:lnSpc>
                <a:spcPct val="115000"/>
              </a:lnSpc>
              <a:spcBef>
                <a:spcPts val="1600"/>
              </a:spcBef>
              <a:spcAft>
                <a:spcPts val="0"/>
              </a:spcAft>
              <a:buClr>
                <a:schemeClr val="dk1"/>
              </a:buClr>
              <a:buSzPts val="1200"/>
              <a:buFont typeface="Arial"/>
              <a:buAutoNum type="romanLcPeriod"/>
              <a:defRPr/>
            </a:lvl6pPr>
            <a:lvl7pPr indent="-304800" lvl="6" marL="3200400" algn="l">
              <a:lnSpc>
                <a:spcPct val="115000"/>
              </a:lnSpc>
              <a:spcBef>
                <a:spcPts val="1600"/>
              </a:spcBef>
              <a:spcAft>
                <a:spcPts val="0"/>
              </a:spcAft>
              <a:buClr>
                <a:schemeClr val="dk1"/>
              </a:buClr>
              <a:buSzPts val="1200"/>
              <a:buFont typeface="Arial"/>
              <a:buAutoNum type="arabicPeriod"/>
              <a:defRPr/>
            </a:lvl7pPr>
            <a:lvl8pPr indent="-304800" lvl="7" marL="3657600" algn="l">
              <a:lnSpc>
                <a:spcPct val="115000"/>
              </a:lnSpc>
              <a:spcBef>
                <a:spcPts val="1600"/>
              </a:spcBef>
              <a:spcAft>
                <a:spcPts val="0"/>
              </a:spcAft>
              <a:buClr>
                <a:schemeClr val="dk1"/>
              </a:buClr>
              <a:buSzPts val="1200"/>
              <a:buFont typeface="Arial"/>
              <a:buAutoNum type="alphaLcPeriod"/>
              <a:defRPr/>
            </a:lvl8pPr>
            <a:lvl9pPr indent="-304800" lvl="8" marL="4114800" algn="l">
              <a:lnSpc>
                <a:spcPct val="115000"/>
              </a:lnSpc>
              <a:spcBef>
                <a:spcPts val="1600"/>
              </a:spcBef>
              <a:spcAft>
                <a:spcPts val="1600"/>
              </a:spcAft>
              <a:buClr>
                <a:schemeClr val="dk1"/>
              </a:buClr>
              <a:buSzPts val="1200"/>
              <a:buFont typeface="Arial"/>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28" name="Shape 128"/>
        <p:cNvGrpSpPr/>
        <p:nvPr/>
      </p:nvGrpSpPr>
      <p:grpSpPr>
        <a:xfrm>
          <a:off x="0" y="0"/>
          <a:ext cx="0" cy="0"/>
          <a:chOff x="0" y="0"/>
          <a:chExt cx="0" cy="0"/>
        </a:xfrm>
      </p:grpSpPr>
      <p:sp>
        <p:nvSpPr>
          <p:cNvPr id="129" name="Google Shape;129;p21"/>
          <p:cNvSpPr txBox="1"/>
          <p:nvPr>
            <p:ph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130" name="Google Shape;130;p21"/>
          <p:cNvPicPr preferRelativeResize="0"/>
          <p:nvPr/>
        </p:nvPicPr>
        <p:blipFill rotWithShape="1">
          <a:blip r:embed="rId2">
            <a:alphaModFix/>
          </a:blip>
          <a:srcRect b="0" l="0" r="0" t="0"/>
          <a:stretch/>
        </p:blipFill>
        <p:spPr>
          <a:xfrm rot="-900024">
            <a:off x="7669902" y="-1242014"/>
            <a:ext cx="2775771" cy="3021017"/>
          </a:xfrm>
          <a:prstGeom prst="rect">
            <a:avLst/>
          </a:prstGeom>
          <a:noFill/>
          <a:ln>
            <a:noFill/>
          </a:ln>
        </p:spPr>
      </p:pic>
      <p:pic>
        <p:nvPicPr>
          <p:cNvPr id="131" name="Google Shape;131;p21"/>
          <p:cNvPicPr preferRelativeResize="0"/>
          <p:nvPr/>
        </p:nvPicPr>
        <p:blipFill rotWithShape="1">
          <a:blip r:embed="rId3">
            <a:alphaModFix/>
          </a:blip>
          <a:srcRect b="0" l="19" r="19" t="0"/>
          <a:stretch/>
        </p:blipFill>
        <p:spPr>
          <a:xfrm rot="10799980">
            <a:off x="-1626700" y="-2274966"/>
            <a:ext cx="4294100" cy="388455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3">
    <p:spTree>
      <p:nvGrpSpPr>
        <p:cNvPr id="132" name="Shape 132"/>
        <p:cNvGrpSpPr/>
        <p:nvPr/>
      </p:nvGrpSpPr>
      <p:grpSpPr>
        <a:xfrm>
          <a:off x="0" y="0"/>
          <a:ext cx="0" cy="0"/>
          <a:chOff x="0" y="0"/>
          <a:chExt cx="0" cy="0"/>
        </a:xfrm>
      </p:grpSpPr>
      <p:sp>
        <p:nvSpPr>
          <p:cNvPr id="133" name="Google Shape;133;p22"/>
          <p:cNvSpPr txBox="1"/>
          <p:nvPr>
            <p:ph idx="1" type="subTitle"/>
          </p:nvPr>
        </p:nvSpPr>
        <p:spPr>
          <a:xfrm>
            <a:off x="738975" y="2357825"/>
            <a:ext cx="3595500" cy="2065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2"/>
              </a:buClr>
              <a:buSzPts val="1400"/>
              <a:buFont typeface="Arial"/>
              <a:buChar char="○"/>
              <a:defRPr sz="1100">
                <a:solidFill>
                  <a:schemeClr val="dk1"/>
                </a:solidFill>
              </a:defRPr>
            </a:lvl1pPr>
            <a:lvl2pPr lvl="1" algn="l">
              <a:lnSpc>
                <a:spcPct val="115000"/>
              </a:lnSpc>
              <a:spcBef>
                <a:spcPts val="0"/>
              </a:spcBef>
              <a:spcAft>
                <a:spcPts val="0"/>
              </a:spcAft>
              <a:buClr>
                <a:schemeClr val="dk1"/>
              </a:buClr>
              <a:buSzPts val="1400"/>
              <a:buFont typeface="Arial"/>
              <a:buChar char="○"/>
              <a:defRPr sz="1100">
                <a:solidFill>
                  <a:schemeClr val="dk1"/>
                </a:solidFill>
              </a:defRPr>
            </a:lvl2pPr>
            <a:lvl3pPr lvl="2" algn="l">
              <a:lnSpc>
                <a:spcPct val="115000"/>
              </a:lnSpc>
              <a:spcBef>
                <a:spcPts val="1600"/>
              </a:spcBef>
              <a:spcAft>
                <a:spcPts val="0"/>
              </a:spcAft>
              <a:buClr>
                <a:schemeClr val="dk1"/>
              </a:buClr>
              <a:buSzPts val="1400"/>
              <a:buFont typeface="Arial"/>
              <a:buChar char="■"/>
              <a:defRPr sz="1100">
                <a:solidFill>
                  <a:schemeClr val="dk1"/>
                </a:solidFill>
              </a:defRPr>
            </a:lvl3pPr>
            <a:lvl4pPr lvl="3" algn="l">
              <a:lnSpc>
                <a:spcPct val="115000"/>
              </a:lnSpc>
              <a:spcBef>
                <a:spcPts val="1600"/>
              </a:spcBef>
              <a:spcAft>
                <a:spcPts val="0"/>
              </a:spcAft>
              <a:buClr>
                <a:schemeClr val="dk1"/>
              </a:buClr>
              <a:buSzPts val="1400"/>
              <a:buFont typeface="Arial"/>
              <a:buChar char="●"/>
              <a:defRPr sz="1100">
                <a:solidFill>
                  <a:schemeClr val="dk1"/>
                </a:solidFill>
              </a:defRPr>
            </a:lvl4pPr>
            <a:lvl5pPr lvl="4" algn="l">
              <a:lnSpc>
                <a:spcPct val="115000"/>
              </a:lnSpc>
              <a:spcBef>
                <a:spcPts val="1600"/>
              </a:spcBef>
              <a:spcAft>
                <a:spcPts val="0"/>
              </a:spcAft>
              <a:buClr>
                <a:schemeClr val="dk1"/>
              </a:buClr>
              <a:buSzPts val="1400"/>
              <a:buFont typeface="Arial"/>
              <a:buChar char="○"/>
              <a:defRPr sz="1100">
                <a:solidFill>
                  <a:schemeClr val="dk1"/>
                </a:solidFill>
              </a:defRPr>
            </a:lvl5pPr>
            <a:lvl6pPr lvl="5" algn="l">
              <a:lnSpc>
                <a:spcPct val="115000"/>
              </a:lnSpc>
              <a:spcBef>
                <a:spcPts val="1600"/>
              </a:spcBef>
              <a:spcAft>
                <a:spcPts val="0"/>
              </a:spcAft>
              <a:buClr>
                <a:schemeClr val="dk1"/>
              </a:buClr>
              <a:buSzPts val="1400"/>
              <a:buFont typeface="Arial"/>
              <a:buChar char="■"/>
              <a:defRPr sz="1100">
                <a:solidFill>
                  <a:schemeClr val="dk1"/>
                </a:solidFill>
              </a:defRPr>
            </a:lvl6pPr>
            <a:lvl7pPr lvl="6" algn="l">
              <a:lnSpc>
                <a:spcPct val="115000"/>
              </a:lnSpc>
              <a:spcBef>
                <a:spcPts val="1600"/>
              </a:spcBef>
              <a:spcAft>
                <a:spcPts val="0"/>
              </a:spcAft>
              <a:buClr>
                <a:schemeClr val="dk1"/>
              </a:buClr>
              <a:buSzPts val="1400"/>
              <a:buFont typeface="Arial"/>
              <a:buChar char="●"/>
              <a:defRPr sz="1100">
                <a:solidFill>
                  <a:schemeClr val="dk1"/>
                </a:solidFill>
              </a:defRPr>
            </a:lvl7pPr>
            <a:lvl8pPr lvl="7" algn="l">
              <a:lnSpc>
                <a:spcPct val="115000"/>
              </a:lnSpc>
              <a:spcBef>
                <a:spcPts val="1600"/>
              </a:spcBef>
              <a:spcAft>
                <a:spcPts val="0"/>
              </a:spcAft>
              <a:buClr>
                <a:schemeClr val="dk1"/>
              </a:buClr>
              <a:buSzPts val="1400"/>
              <a:buFont typeface="Arial"/>
              <a:buChar char="○"/>
              <a:defRPr sz="1100">
                <a:solidFill>
                  <a:schemeClr val="dk1"/>
                </a:solidFill>
              </a:defRPr>
            </a:lvl8pPr>
            <a:lvl9pPr lvl="8" algn="l">
              <a:lnSpc>
                <a:spcPct val="115000"/>
              </a:lnSpc>
              <a:spcBef>
                <a:spcPts val="1600"/>
              </a:spcBef>
              <a:spcAft>
                <a:spcPts val="1600"/>
              </a:spcAft>
              <a:buClr>
                <a:schemeClr val="dk1"/>
              </a:buClr>
              <a:buSzPts val="1400"/>
              <a:buFont typeface="Arial"/>
              <a:buChar char="■"/>
              <a:defRPr sz="1100">
                <a:solidFill>
                  <a:schemeClr val="dk1"/>
                </a:solidFill>
              </a:defRPr>
            </a:lvl9pPr>
          </a:lstStyle>
          <a:p/>
        </p:txBody>
      </p:sp>
      <p:sp>
        <p:nvSpPr>
          <p:cNvPr id="134" name="Google Shape;134;p22"/>
          <p:cNvSpPr txBox="1"/>
          <p:nvPr>
            <p:ph idx="2" type="subTitle"/>
          </p:nvPr>
        </p:nvSpPr>
        <p:spPr>
          <a:xfrm>
            <a:off x="4624450" y="2357825"/>
            <a:ext cx="3595500" cy="2065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2"/>
              </a:buClr>
              <a:buSzPts val="1100"/>
              <a:buChar char="○"/>
              <a:defRPr sz="1100">
                <a:solidFill>
                  <a:schemeClr val="dk1"/>
                </a:solidFill>
              </a:defRPr>
            </a:lvl1pPr>
            <a:lvl2pPr lvl="1" algn="l">
              <a:lnSpc>
                <a:spcPct val="115000"/>
              </a:lnSpc>
              <a:spcBef>
                <a:spcPts val="0"/>
              </a:spcBef>
              <a:spcAft>
                <a:spcPts val="0"/>
              </a:spcAft>
              <a:buClr>
                <a:schemeClr val="dk1"/>
              </a:buClr>
              <a:buSzPts val="1100"/>
              <a:buChar char="○"/>
              <a:defRPr sz="1100">
                <a:solidFill>
                  <a:schemeClr val="dk1"/>
                </a:solidFill>
              </a:defRPr>
            </a:lvl2pPr>
            <a:lvl3pPr lvl="2" algn="l">
              <a:lnSpc>
                <a:spcPct val="115000"/>
              </a:lnSpc>
              <a:spcBef>
                <a:spcPts val="1600"/>
              </a:spcBef>
              <a:spcAft>
                <a:spcPts val="0"/>
              </a:spcAft>
              <a:buClr>
                <a:schemeClr val="dk1"/>
              </a:buClr>
              <a:buSzPts val="1100"/>
              <a:buChar char="■"/>
              <a:defRPr sz="1100">
                <a:solidFill>
                  <a:schemeClr val="dk1"/>
                </a:solidFill>
              </a:defRPr>
            </a:lvl3pPr>
            <a:lvl4pPr lvl="3" algn="l">
              <a:lnSpc>
                <a:spcPct val="115000"/>
              </a:lnSpc>
              <a:spcBef>
                <a:spcPts val="1600"/>
              </a:spcBef>
              <a:spcAft>
                <a:spcPts val="0"/>
              </a:spcAft>
              <a:buClr>
                <a:schemeClr val="dk1"/>
              </a:buClr>
              <a:buSzPts val="1100"/>
              <a:buChar char="●"/>
              <a:defRPr sz="1100">
                <a:solidFill>
                  <a:schemeClr val="dk1"/>
                </a:solidFill>
              </a:defRPr>
            </a:lvl4pPr>
            <a:lvl5pPr lvl="4" algn="l">
              <a:lnSpc>
                <a:spcPct val="115000"/>
              </a:lnSpc>
              <a:spcBef>
                <a:spcPts val="1600"/>
              </a:spcBef>
              <a:spcAft>
                <a:spcPts val="0"/>
              </a:spcAft>
              <a:buClr>
                <a:schemeClr val="dk1"/>
              </a:buClr>
              <a:buSzPts val="1100"/>
              <a:buChar char="○"/>
              <a:defRPr sz="1100">
                <a:solidFill>
                  <a:schemeClr val="dk1"/>
                </a:solidFill>
              </a:defRPr>
            </a:lvl5pPr>
            <a:lvl6pPr lvl="5" algn="l">
              <a:lnSpc>
                <a:spcPct val="115000"/>
              </a:lnSpc>
              <a:spcBef>
                <a:spcPts val="1600"/>
              </a:spcBef>
              <a:spcAft>
                <a:spcPts val="0"/>
              </a:spcAft>
              <a:buClr>
                <a:schemeClr val="dk1"/>
              </a:buClr>
              <a:buSzPts val="1100"/>
              <a:buChar char="■"/>
              <a:defRPr sz="1100">
                <a:solidFill>
                  <a:schemeClr val="dk1"/>
                </a:solidFill>
              </a:defRPr>
            </a:lvl6pPr>
            <a:lvl7pPr lvl="6" algn="l">
              <a:lnSpc>
                <a:spcPct val="115000"/>
              </a:lnSpc>
              <a:spcBef>
                <a:spcPts val="1600"/>
              </a:spcBef>
              <a:spcAft>
                <a:spcPts val="0"/>
              </a:spcAft>
              <a:buClr>
                <a:schemeClr val="dk1"/>
              </a:buClr>
              <a:buSzPts val="1100"/>
              <a:buChar char="●"/>
              <a:defRPr sz="1100">
                <a:solidFill>
                  <a:schemeClr val="dk1"/>
                </a:solidFill>
              </a:defRPr>
            </a:lvl7pPr>
            <a:lvl8pPr lvl="7" algn="l">
              <a:lnSpc>
                <a:spcPct val="115000"/>
              </a:lnSpc>
              <a:spcBef>
                <a:spcPts val="1600"/>
              </a:spcBef>
              <a:spcAft>
                <a:spcPts val="0"/>
              </a:spcAft>
              <a:buClr>
                <a:schemeClr val="dk1"/>
              </a:buClr>
              <a:buSzPts val="1100"/>
              <a:buChar char="○"/>
              <a:defRPr sz="1100">
                <a:solidFill>
                  <a:schemeClr val="dk1"/>
                </a:solidFill>
              </a:defRPr>
            </a:lvl8pPr>
            <a:lvl9pPr lvl="8" algn="l">
              <a:lnSpc>
                <a:spcPct val="115000"/>
              </a:lnSpc>
              <a:spcBef>
                <a:spcPts val="1600"/>
              </a:spcBef>
              <a:spcAft>
                <a:spcPts val="1600"/>
              </a:spcAft>
              <a:buClr>
                <a:schemeClr val="dk1"/>
              </a:buClr>
              <a:buSzPts val="1100"/>
              <a:buChar char="■"/>
              <a:defRPr sz="1100">
                <a:solidFill>
                  <a:schemeClr val="dk1"/>
                </a:solidFill>
              </a:defRPr>
            </a:lvl9pPr>
          </a:lstStyle>
          <a:p/>
        </p:txBody>
      </p:sp>
      <p:sp>
        <p:nvSpPr>
          <p:cNvPr id="135" name="Google Shape;135;p22"/>
          <p:cNvSpPr txBox="1"/>
          <p:nvPr>
            <p:ph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136" name="Google Shape;136;p22"/>
          <p:cNvPicPr preferRelativeResize="0"/>
          <p:nvPr/>
        </p:nvPicPr>
        <p:blipFill rotWithShape="1">
          <a:blip r:embed="rId2">
            <a:alphaModFix/>
          </a:blip>
          <a:srcRect b="-1202" l="0" r="0" t="70"/>
          <a:stretch/>
        </p:blipFill>
        <p:spPr>
          <a:xfrm rot="-860445">
            <a:off x="-2366845" y="-549867"/>
            <a:ext cx="9807136" cy="1173879"/>
          </a:xfrm>
          <a:prstGeom prst="rect">
            <a:avLst/>
          </a:prstGeom>
          <a:noFill/>
          <a:ln>
            <a:noFill/>
          </a:ln>
        </p:spPr>
      </p:pic>
      <p:pic>
        <p:nvPicPr>
          <p:cNvPr id="137" name="Google Shape;137;p22"/>
          <p:cNvPicPr preferRelativeResize="0"/>
          <p:nvPr/>
        </p:nvPicPr>
        <p:blipFill rotWithShape="1">
          <a:blip r:embed="rId3">
            <a:alphaModFix/>
          </a:blip>
          <a:srcRect b="0" l="0" r="0" t="0"/>
          <a:stretch/>
        </p:blipFill>
        <p:spPr>
          <a:xfrm rot="565831">
            <a:off x="6799170" y="-2312740"/>
            <a:ext cx="4725956"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8" name="Shape 13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9" l="0" r="0" t="18"/>
          <a:stretch/>
        </p:blipFill>
        <p:spPr>
          <a:xfrm>
            <a:off x="952" y="0"/>
            <a:ext cx="9142088" cy="514349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14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b="9" l="0" r="0" t="18"/>
          <a:stretch/>
        </p:blipFill>
        <p:spPr>
          <a:xfrm>
            <a:off x="952" y="0"/>
            <a:ext cx="9142088" cy="5143496"/>
          </a:xfrm>
          <a:prstGeom prst="rect">
            <a:avLst/>
          </a:prstGeom>
          <a:noFill/>
          <a:ln>
            <a:noFill/>
          </a:ln>
        </p:spPr>
      </p:pic>
      <p:pic>
        <p:nvPicPr>
          <p:cNvPr id="143" name="Google Shape;143;p25"/>
          <p:cNvPicPr preferRelativeResize="0"/>
          <p:nvPr/>
        </p:nvPicPr>
        <p:blipFill rotWithShape="1">
          <a:blip r:embed="rId3">
            <a:alphaModFix/>
          </a:blip>
          <a:srcRect b="9" l="0" r="0" t="18"/>
          <a:stretch/>
        </p:blipFill>
        <p:spPr>
          <a:xfrm>
            <a:off x="952" y="0"/>
            <a:ext cx="9142088" cy="51434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6"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18" name="Google Shape;18;p4"/>
          <p:cNvSpPr txBox="1"/>
          <p:nvPr>
            <p:ph type="title"/>
          </p:nvPr>
        </p:nvSpPr>
        <p:spPr>
          <a:xfrm>
            <a:off x="1073700" y="1815602"/>
            <a:ext cx="960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4000"/>
              <a:buFont typeface="Open Sans"/>
              <a:buNone/>
              <a:defRPr sz="5500" u="sng">
                <a:solidFill>
                  <a:schemeClr val="lt1"/>
                </a:solidFill>
              </a:defRPr>
            </a:lvl1pPr>
            <a:lvl2pPr lvl="1"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19" name="Google Shape;19;p4"/>
          <p:cNvSpPr txBox="1"/>
          <p:nvPr>
            <p:ph idx="2" type="title"/>
          </p:nvPr>
        </p:nvSpPr>
        <p:spPr>
          <a:xfrm>
            <a:off x="1073700" y="3088425"/>
            <a:ext cx="960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4000"/>
              <a:buFont typeface="Open Sans"/>
              <a:buNone/>
              <a:defRPr sz="5500" u="sng">
                <a:solidFill>
                  <a:schemeClr val="lt1"/>
                </a:solidFill>
              </a:defRPr>
            </a:lvl1pPr>
            <a:lvl2pPr lvl="1"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20" name="Google Shape;20;p4"/>
          <p:cNvSpPr txBox="1"/>
          <p:nvPr>
            <p:ph idx="3" type="title"/>
          </p:nvPr>
        </p:nvSpPr>
        <p:spPr>
          <a:xfrm>
            <a:off x="7110300" y="1815602"/>
            <a:ext cx="960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4000"/>
              <a:buFont typeface="Open Sans"/>
              <a:buNone/>
              <a:defRPr sz="5500" u="sng">
                <a:solidFill>
                  <a:schemeClr val="lt1"/>
                </a:solidFill>
              </a:defRPr>
            </a:lvl1pPr>
            <a:lvl2pPr lvl="1"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21" name="Google Shape;21;p4"/>
          <p:cNvSpPr txBox="1"/>
          <p:nvPr>
            <p:ph idx="4" type="title"/>
          </p:nvPr>
        </p:nvSpPr>
        <p:spPr>
          <a:xfrm>
            <a:off x="7110300" y="3088425"/>
            <a:ext cx="960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4000"/>
              <a:buFont typeface="Open Sans"/>
              <a:buNone/>
              <a:defRPr sz="5500" u="sng">
                <a:solidFill>
                  <a:schemeClr val="lt1"/>
                </a:solidFill>
              </a:defRPr>
            </a:lvl1pPr>
            <a:lvl2pPr lvl="1"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22" name="Google Shape;22;p4"/>
          <p:cNvSpPr txBox="1"/>
          <p:nvPr>
            <p:ph idx="5" type="ctrTitle"/>
          </p:nvPr>
        </p:nvSpPr>
        <p:spPr>
          <a:xfrm>
            <a:off x="2106549" y="165637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3" name="Google Shape;23;p4"/>
          <p:cNvSpPr txBox="1"/>
          <p:nvPr>
            <p:ph idx="1" type="subTitle"/>
          </p:nvPr>
        </p:nvSpPr>
        <p:spPr>
          <a:xfrm>
            <a:off x="2106549" y="1995950"/>
            <a:ext cx="22518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100"/>
              <a:buNone/>
              <a:defRPr sz="1400">
                <a:solidFill>
                  <a:schemeClr val="dk1"/>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p:txBody>
      </p:sp>
      <p:sp>
        <p:nvSpPr>
          <p:cNvPr id="24" name="Google Shape;24;p4"/>
          <p:cNvSpPr txBox="1"/>
          <p:nvPr>
            <p:ph idx="6" type="ctrTitle"/>
          </p:nvPr>
        </p:nvSpPr>
        <p:spPr>
          <a:xfrm>
            <a:off x="2106549" y="292922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5" name="Google Shape;25;p4"/>
          <p:cNvSpPr txBox="1"/>
          <p:nvPr>
            <p:ph idx="7" type="subTitle"/>
          </p:nvPr>
        </p:nvSpPr>
        <p:spPr>
          <a:xfrm>
            <a:off x="2106549" y="3268800"/>
            <a:ext cx="22518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100"/>
              <a:buNone/>
              <a:defRPr sz="1400">
                <a:solidFill>
                  <a:schemeClr val="dk1"/>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p:txBody>
      </p:sp>
      <p:sp>
        <p:nvSpPr>
          <p:cNvPr id="26" name="Google Shape;26;p4"/>
          <p:cNvSpPr txBox="1"/>
          <p:nvPr>
            <p:ph idx="8" type="ctrTitle"/>
          </p:nvPr>
        </p:nvSpPr>
        <p:spPr>
          <a:xfrm>
            <a:off x="4785649" y="1656374"/>
            <a:ext cx="2251800" cy="50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7" name="Google Shape;27;p4"/>
          <p:cNvSpPr txBox="1"/>
          <p:nvPr>
            <p:ph idx="9" type="subTitle"/>
          </p:nvPr>
        </p:nvSpPr>
        <p:spPr>
          <a:xfrm>
            <a:off x="4785649" y="1995950"/>
            <a:ext cx="22518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5"/>
              </a:buClr>
              <a:buSzPts val="1100"/>
              <a:buNone/>
              <a:defRPr sz="1400">
                <a:solidFill>
                  <a:schemeClr val="dk1"/>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p:txBody>
      </p:sp>
      <p:sp>
        <p:nvSpPr>
          <p:cNvPr id="28" name="Google Shape;28;p4"/>
          <p:cNvSpPr txBox="1"/>
          <p:nvPr>
            <p:ph idx="13" type="ctrTitle"/>
          </p:nvPr>
        </p:nvSpPr>
        <p:spPr>
          <a:xfrm>
            <a:off x="4785649" y="2929224"/>
            <a:ext cx="2251800" cy="50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9" name="Google Shape;29;p4"/>
          <p:cNvSpPr txBox="1"/>
          <p:nvPr>
            <p:ph idx="14" type="subTitle"/>
          </p:nvPr>
        </p:nvSpPr>
        <p:spPr>
          <a:xfrm>
            <a:off x="4785649" y="3268800"/>
            <a:ext cx="22518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5"/>
              </a:buClr>
              <a:buSzPts val="1100"/>
              <a:buNone/>
              <a:defRPr sz="1400">
                <a:solidFill>
                  <a:schemeClr val="dk1"/>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p:txBody>
      </p:sp>
      <p:sp>
        <p:nvSpPr>
          <p:cNvPr id="30" name="Google Shape;30;p4"/>
          <p:cNvSpPr txBox="1"/>
          <p:nvPr>
            <p:ph idx="15"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0" l="9" r="8" t="0"/>
          <a:stretch/>
        </p:blipFill>
        <p:spPr>
          <a:xfrm flipH="1">
            <a:off x="1528207" y="-721500"/>
            <a:ext cx="7397144" cy="6690378"/>
          </a:xfrm>
          <a:prstGeom prst="rect">
            <a:avLst/>
          </a:prstGeom>
          <a:noFill/>
          <a:ln>
            <a:noFill/>
          </a:ln>
        </p:spPr>
      </p:pic>
      <p:sp>
        <p:nvSpPr>
          <p:cNvPr id="33" name="Google Shape;33;p5"/>
          <p:cNvSpPr txBox="1"/>
          <p:nvPr>
            <p:ph type="title"/>
          </p:nvPr>
        </p:nvSpPr>
        <p:spPr>
          <a:xfrm>
            <a:off x="747975" y="1281475"/>
            <a:ext cx="3027600" cy="80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4" name="Google Shape;34;p5"/>
          <p:cNvSpPr txBox="1"/>
          <p:nvPr>
            <p:ph idx="1" type="subTitle"/>
          </p:nvPr>
        </p:nvSpPr>
        <p:spPr>
          <a:xfrm>
            <a:off x="747975" y="2019725"/>
            <a:ext cx="3027600" cy="184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b="-49" l="0" r="0" t="-60"/>
          <a:stretch/>
        </p:blipFill>
        <p:spPr>
          <a:xfrm rot="-6">
            <a:off x="-211175" y="1464882"/>
            <a:ext cx="10974531" cy="1313608"/>
          </a:xfrm>
          <a:prstGeom prst="rect">
            <a:avLst/>
          </a:prstGeom>
          <a:noFill/>
          <a:ln>
            <a:noFill/>
          </a:ln>
        </p:spPr>
      </p:pic>
      <p:sp>
        <p:nvSpPr>
          <p:cNvPr id="37" name="Google Shape;37;p6"/>
          <p:cNvSpPr txBox="1"/>
          <p:nvPr>
            <p:ph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40" name="Google Shape;40;p7"/>
          <p:cNvSpPr txBox="1"/>
          <p:nvPr>
            <p:ph type="ctrTitle"/>
          </p:nvPr>
        </p:nvSpPr>
        <p:spPr>
          <a:xfrm>
            <a:off x="720000" y="3242575"/>
            <a:ext cx="1902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8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1" name="Google Shape;41;p7"/>
          <p:cNvSpPr txBox="1"/>
          <p:nvPr>
            <p:ph idx="1" type="subTitle"/>
          </p:nvPr>
        </p:nvSpPr>
        <p:spPr>
          <a:xfrm>
            <a:off x="720000" y="3618227"/>
            <a:ext cx="1902300" cy="7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p:txBody>
      </p:sp>
      <p:sp>
        <p:nvSpPr>
          <p:cNvPr id="42" name="Google Shape;42;p7"/>
          <p:cNvSpPr txBox="1"/>
          <p:nvPr>
            <p:ph idx="2" type="ctrTitle"/>
          </p:nvPr>
        </p:nvSpPr>
        <p:spPr>
          <a:xfrm>
            <a:off x="3620861" y="3242575"/>
            <a:ext cx="1902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8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3" name="Google Shape;43;p7"/>
          <p:cNvSpPr txBox="1"/>
          <p:nvPr>
            <p:ph idx="3" type="subTitle"/>
          </p:nvPr>
        </p:nvSpPr>
        <p:spPr>
          <a:xfrm>
            <a:off x="3620862" y="3618227"/>
            <a:ext cx="1902300" cy="7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4" name="Google Shape;44;p7"/>
          <p:cNvSpPr txBox="1"/>
          <p:nvPr>
            <p:ph idx="4" type="ctrTitle"/>
          </p:nvPr>
        </p:nvSpPr>
        <p:spPr>
          <a:xfrm>
            <a:off x="6521698" y="3242575"/>
            <a:ext cx="1902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8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5" name="Google Shape;45;p7"/>
          <p:cNvSpPr txBox="1"/>
          <p:nvPr>
            <p:ph idx="5" type="subTitle"/>
          </p:nvPr>
        </p:nvSpPr>
        <p:spPr>
          <a:xfrm>
            <a:off x="6521700" y="3618227"/>
            <a:ext cx="1902300" cy="7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p:txBody>
      </p:sp>
      <p:sp>
        <p:nvSpPr>
          <p:cNvPr id="46" name="Google Shape;46;p7"/>
          <p:cNvSpPr txBox="1"/>
          <p:nvPr>
            <p:ph idx="6"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b="9" l="0" r="0" t="18"/>
          <a:stretch/>
        </p:blipFill>
        <p:spPr>
          <a:xfrm>
            <a:off x="952" y="0"/>
            <a:ext cx="9142088" cy="5143496"/>
          </a:xfrm>
          <a:prstGeom prst="rect">
            <a:avLst/>
          </a:prstGeom>
          <a:noFill/>
          <a:ln>
            <a:noFill/>
          </a:ln>
        </p:spPr>
      </p:pic>
      <p:sp>
        <p:nvSpPr>
          <p:cNvPr id="49" name="Google Shape;49;p8"/>
          <p:cNvSpPr txBox="1"/>
          <p:nvPr>
            <p:ph type="title"/>
          </p:nvPr>
        </p:nvSpPr>
        <p:spPr>
          <a:xfrm>
            <a:off x="2559725" y="1553400"/>
            <a:ext cx="4024500" cy="203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b="0" l="0" r="0" t="0"/>
          <a:stretch/>
        </p:blipFill>
        <p:spPr>
          <a:xfrm>
            <a:off x="952" y="0"/>
            <a:ext cx="9142088" cy="5143496"/>
          </a:xfrm>
          <a:prstGeom prst="rect">
            <a:avLst/>
          </a:prstGeom>
          <a:noFill/>
          <a:ln>
            <a:noFill/>
          </a:ln>
        </p:spPr>
      </p:pic>
      <p:sp>
        <p:nvSpPr>
          <p:cNvPr id="52" name="Google Shape;52;p9"/>
          <p:cNvSpPr txBox="1"/>
          <p:nvPr>
            <p:ph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3" name="Shape 53"/>
        <p:cNvGrpSpPr/>
        <p:nvPr/>
      </p:nvGrpSpPr>
      <p:grpSpPr>
        <a:xfrm>
          <a:off x="0" y="0"/>
          <a:ext cx="0" cy="0"/>
          <a:chOff x="0" y="0"/>
          <a:chExt cx="0" cy="0"/>
        </a:xfrm>
      </p:grpSpPr>
      <p:pic>
        <p:nvPicPr>
          <p:cNvPr id="54" name="Google Shape;54;p10"/>
          <p:cNvPicPr preferRelativeResize="0"/>
          <p:nvPr/>
        </p:nvPicPr>
        <p:blipFill rotWithShape="1">
          <a:blip r:embed="rId2">
            <a:alphaModFix/>
          </a:blip>
          <a:srcRect b="0" l="0" r="0" t="0"/>
          <a:stretch/>
        </p:blipFill>
        <p:spPr>
          <a:xfrm>
            <a:off x="952" y="0"/>
            <a:ext cx="9142088" cy="5143496"/>
          </a:xfrm>
          <a:prstGeom prst="rect">
            <a:avLst/>
          </a:prstGeom>
          <a:noFill/>
          <a:ln>
            <a:noFill/>
          </a:ln>
        </p:spPr>
      </p:pic>
      <p:pic>
        <p:nvPicPr>
          <p:cNvPr id="55" name="Google Shape;55;p10"/>
          <p:cNvPicPr preferRelativeResize="0"/>
          <p:nvPr/>
        </p:nvPicPr>
        <p:blipFill rotWithShape="1">
          <a:blip r:embed="rId3">
            <a:alphaModFix/>
          </a:blip>
          <a:srcRect b="0" l="0" r="0" t="0"/>
          <a:stretch/>
        </p:blipFill>
        <p:spPr>
          <a:xfrm flipH="1" rot="-64">
            <a:off x="3371754" y="1685822"/>
            <a:ext cx="2400496" cy="2612550"/>
          </a:xfrm>
          <a:prstGeom prst="rect">
            <a:avLst/>
          </a:prstGeom>
          <a:noFill/>
          <a:ln>
            <a:noFill/>
          </a:ln>
        </p:spPr>
      </p:pic>
      <p:sp>
        <p:nvSpPr>
          <p:cNvPr id="56" name="Google Shape;56;p10"/>
          <p:cNvSpPr txBox="1"/>
          <p:nvPr>
            <p:ph type="ctrTitle"/>
          </p:nvPr>
        </p:nvSpPr>
        <p:spPr>
          <a:xfrm>
            <a:off x="1079236" y="1935599"/>
            <a:ext cx="2251800" cy="50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8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7" name="Google Shape;57;p10"/>
          <p:cNvSpPr txBox="1"/>
          <p:nvPr>
            <p:ph idx="1" type="subTitle"/>
          </p:nvPr>
        </p:nvSpPr>
        <p:spPr>
          <a:xfrm>
            <a:off x="1079238" y="2322800"/>
            <a:ext cx="2251800" cy="62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58" name="Google Shape;58;p10"/>
          <p:cNvSpPr txBox="1"/>
          <p:nvPr>
            <p:ph idx="2" type="ctrTitle"/>
          </p:nvPr>
        </p:nvSpPr>
        <p:spPr>
          <a:xfrm>
            <a:off x="5812961" y="1935599"/>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8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9" name="Google Shape;59;p10"/>
          <p:cNvSpPr txBox="1"/>
          <p:nvPr>
            <p:ph idx="3" type="subTitle"/>
          </p:nvPr>
        </p:nvSpPr>
        <p:spPr>
          <a:xfrm>
            <a:off x="5812963" y="2322800"/>
            <a:ext cx="2251800" cy="6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60" name="Google Shape;60;p10"/>
          <p:cNvSpPr txBox="1"/>
          <p:nvPr>
            <p:ph idx="4" type="ctrTitle"/>
          </p:nvPr>
        </p:nvSpPr>
        <p:spPr>
          <a:xfrm>
            <a:off x="1079236" y="3204799"/>
            <a:ext cx="2251800" cy="50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8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1" name="Google Shape;61;p10"/>
          <p:cNvSpPr txBox="1"/>
          <p:nvPr>
            <p:ph idx="5" type="subTitle"/>
          </p:nvPr>
        </p:nvSpPr>
        <p:spPr>
          <a:xfrm>
            <a:off x="1079238" y="3592000"/>
            <a:ext cx="2251800" cy="62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62" name="Google Shape;62;p10"/>
          <p:cNvSpPr txBox="1"/>
          <p:nvPr>
            <p:ph idx="6" type="ctrTitle"/>
          </p:nvPr>
        </p:nvSpPr>
        <p:spPr>
          <a:xfrm>
            <a:off x="5812961" y="3204799"/>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8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3" name="Google Shape;63;p10"/>
          <p:cNvSpPr txBox="1"/>
          <p:nvPr>
            <p:ph idx="7" type="subTitle"/>
          </p:nvPr>
        </p:nvSpPr>
        <p:spPr>
          <a:xfrm>
            <a:off x="5812963" y="3592000"/>
            <a:ext cx="2251800" cy="6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64" name="Google Shape;64;p10"/>
          <p:cNvSpPr txBox="1"/>
          <p:nvPr>
            <p:ph idx="8" type="title"/>
          </p:nvPr>
        </p:nvSpPr>
        <p:spPr>
          <a:xfrm>
            <a:off x="731925" y="698232"/>
            <a:ext cx="7680000" cy="62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sng"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sng"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sng"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sng"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sng"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sng"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sng"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sng" cap="none" strike="noStrike">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Open Sans"/>
              <a:buChar char="●"/>
              <a:defRPr b="0" i="0" sz="1800" u="none" cap="none" strike="noStrike">
                <a:solidFill>
                  <a:schemeClr val="lt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replit.com/@BigPhan/ECDSA-Demonstration#main.py" TargetMode="Externa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45.png"/><Relationship Id="rId9" Type="http://schemas.openxmlformats.org/officeDocument/2006/relationships/image" Target="../media/image47.png"/><Relationship Id="rId5" Type="http://schemas.openxmlformats.org/officeDocument/2006/relationships/image" Target="../media/image33.png"/><Relationship Id="rId6" Type="http://schemas.openxmlformats.org/officeDocument/2006/relationships/image" Target="../media/image43.png"/><Relationship Id="rId7" Type="http://schemas.openxmlformats.org/officeDocument/2006/relationships/image" Target="../media/image40.png"/><Relationship Id="rId8" Type="http://schemas.openxmlformats.org/officeDocument/2006/relationships/image" Target="../media/image35.png"/><Relationship Id="rId11" Type="http://schemas.openxmlformats.org/officeDocument/2006/relationships/image" Target="../media/image44.png"/><Relationship Id="rId10" Type="http://schemas.openxmlformats.org/officeDocument/2006/relationships/image" Target="../media/image39.png"/><Relationship Id="rId13" Type="http://schemas.openxmlformats.org/officeDocument/2006/relationships/image" Target="../media/image48.png"/><Relationship Id="rId12"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26.png"/><Relationship Id="rId5"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ctrTitle"/>
          </p:nvPr>
        </p:nvSpPr>
        <p:spPr>
          <a:xfrm>
            <a:off x="2019600" y="1253538"/>
            <a:ext cx="5105100" cy="22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ECDSA</a:t>
            </a:r>
            <a:r>
              <a:rPr lang="en"/>
              <a:t> and </a:t>
            </a:r>
            <a:r>
              <a:rPr lang="en"/>
              <a:t>Bitcoin Applications</a:t>
            </a:r>
            <a:endParaRPr/>
          </a:p>
        </p:txBody>
      </p:sp>
      <p:sp>
        <p:nvSpPr>
          <p:cNvPr id="149" name="Google Shape;149;p26"/>
          <p:cNvSpPr txBox="1"/>
          <p:nvPr>
            <p:ph idx="1" type="subTitle"/>
          </p:nvPr>
        </p:nvSpPr>
        <p:spPr>
          <a:xfrm>
            <a:off x="1811100" y="3288275"/>
            <a:ext cx="5521800" cy="70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Victor Phan, Cameron Lee, Dennis Uryeu, Johnny Garcia, Loc Nguyen, Eric Chen, Ivan Chor</a:t>
            </a:r>
            <a:endParaRPr sz="1800"/>
          </a:p>
          <a:p>
            <a:pPr indent="0" lvl="0" marL="0" rtl="0" algn="ctr">
              <a:spcBef>
                <a:spcPts val="0"/>
              </a:spcBef>
              <a:spcAft>
                <a:spcPts val="0"/>
              </a:spcAft>
              <a:buNone/>
            </a:pPr>
            <a:r>
              <a:rPr lang="en" sz="1400"/>
              <a:t>CS.4600.02</a:t>
            </a:r>
            <a:endParaRPr sz="14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that Signature Verification Works</a:t>
            </a:r>
            <a:endParaRPr/>
          </a:p>
        </p:txBody>
      </p:sp>
      <p:sp>
        <p:nvSpPr>
          <p:cNvPr id="214" name="Google Shape;214;p35"/>
          <p:cNvSpPr txBox="1"/>
          <p:nvPr>
            <p:ph idx="1" type="body"/>
          </p:nvPr>
        </p:nvSpPr>
        <p:spPr>
          <a:xfrm>
            <a:off x="311700" y="1152475"/>
            <a:ext cx="8459400" cy="3990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Recall that P = (S</a:t>
            </a:r>
            <a:r>
              <a:rPr baseline="30000" lang="en"/>
              <a:t>-1</a:t>
            </a:r>
            <a:r>
              <a:rPr lang="en"/>
              <a:t> * z * G) + (</a:t>
            </a:r>
            <a:r>
              <a:rPr lang="en">
                <a:solidFill>
                  <a:schemeClr val="dk1"/>
                </a:solidFill>
              </a:rPr>
              <a:t>S</a:t>
            </a:r>
            <a:r>
              <a:rPr baseline="30000" lang="en">
                <a:solidFill>
                  <a:schemeClr val="dk1"/>
                </a:solidFill>
              </a:rPr>
              <a:t>-1</a:t>
            </a:r>
            <a:r>
              <a:rPr lang="en">
                <a:solidFill>
                  <a:schemeClr val="dk1"/>
                </a:solidFill>
              </a:rPr>
              <a:t> </a:t>
            </a:r>
            <a:r>
              <a:rPr lang="en"/>
              <a:t> * R * Qa).</a:t>
            </a:r>
            <a:endParaRPr/>
          </a:p>
          <a:p>
            <a:pPr indent="-304800" lvl="0" marL="457200" rtl="0" algn="l">
              <a:lnSpc>
                <a:spcPct val="115000"/>
              </a:lnSpc>
              <a:spcBef>
                <a:spcPts val="0"/>
              </a:spcBef>
              <a:spcAft>
                <a:spcPts val="0"/>
              </a:spcAft>
              <a:buSzPts val="1200"/>
              <a:buChar char="●"/>
            </a:pPr>
            <a:r>
              <a:rPr lang="en"/>
              <a:t>We know Qa = dA * G, so</a:t>
            </a:r>
            <a:endParaRPr/>
          </a:p>
          <a:p>
            <a:pPr indent="-304800" lvl="1" marL="914400" rtl="0" algn="l">
              <a:lnSpc>
                <a:spcPct val="115000"/>
              </a:lnSpc>
              <a:spcBef>
                <a:spcPts val="0"/>
              </a:spcBef>
              <a:spcAft>
                <a:spcPts val="0"/>
              </a:spcAft>
              <a:buSzPts val="1200"/>
              <a:buChar char="○"/>
            </a:pPr>
            <a:r>
              <a:rPr lang="en"/>
              <a:t>P = (</a:t>
            </a:r>
            <a:r>
              <a:rPr lang="en" sz="1200">
                <a:solidFill>
                  <a:schemeClr val="dk1"/>
                </a:solidFill>
              </a:rPr>
              <a:t>S</a:t>
            </a:r>
            <a:r>
              <a:rPr baseline="30000" lang="en" sz="1200">
                <a:solidFill>
                  <a:schemeClr val="dk1"/>
                </a:solidFill>
              </a:rPr>
              <a:t>-1</a:t>
            </a:r>
            <a:r>
              <a:rPr lang="en" sz="1200">
                <a:solidFill>
                  <a:schemeClr val="dk1"/>
                </a:solidFill>
              </a:rPr>
              <a:t> </a:t>
            </a:r>
            <a:r>
              <a:rPr lang="en"/>
              <a:t> * z * G) + (</a:t>
            </a:r>
            <a:r>
              <a:rPr lang="en" sz="1200">
                <a:solidFill>
                  <a:schemeClr val="dk1"/>
                </a:solidFill>
              </a:rPr>
              <a:t>S</a:t>
            </a:r>
            <a:r>
              <a:rPr baseline="30000" lang="en" sz="1200">
                <a:solidFill>
                  <a:schemeClr val="dk1"/>
                </a:solidFill>
              </a:rPr>
              <a:t>-1</a:t>
            </a:r>
            <a:r>
              <a:rPr lang="en" sz="1200">
                <a:solidFill>
                  <a:schemeClr val="dk1"/>
                </a:solidFill>
              </a:rPr>
              <a:t> </a:t>
            </a:r>
            <a:r>
              <a:rPr lang="en"/>
              <a:t> * R * dA * G)</a:t>
            </a:r>
            <a:endParaRPr/>
          </a:p>
          <a:p>
            <a:pPr indent="-304800" lvl="1" marL="914400" rtl="0" algn="l">
              <a:lnSpc>
                <a:spcPct val="115000"/>
              </a:lnSpc>
              <a:spcBef>
                <a:spcPts val="0"/>
              </a:spcBef>
              <a:spcAft>
                <a:spcPts val="0"/>
              </a:spcAft>
              <a:buSzPts val="1200"/>
              <a:buChar char="○"/>
            </a:pPr>
            <a:r>
              <a:rPr lang="en"/>
              <a:t>P = (G * </a:t>
            </a:r>
            <a:r>
              <a:rPr lang="en" sz="1200">
                <a:solidFill>
                  <a:schemeClr val="dk1"/>
                </a:solidFill>
              </a:rPr>
              <a:t>S</a:t>
            </a:r>
            <a:r>
              <a:rPr baseline="30000" lang="en" sz="1200">
                <a:solidFill>
                  <a:schemeClr val="dk1"/>
                </a:solidFill>
              </a:rPr>
              <a:t>-1</a:t>
            </a:r>
            <a:r>
              <a:rPr lang="en" sz="1200">
                <a:solidFill>
                  <a:schemeClr val="dk1"/>
                </a:solidFill>
              </a:rPr>
              <a:t> </a:t>
            </a:r>
            <a:r>
              <a:rPr lang="en"/>
              <a:t>)(z) + (G * </a:t>
            </a:r>
            <a:r>
              <a:rPr lang="en" sz="1200">
                <a:solidFill>
                  <a:schemeClr val="dk1"/>
                </a:solidFill>
              </a:rPr>
              <a:t>S</a:t>
            </a:r>
            <a:r>
              <a:rPr baseline="30000" lang="en" sz="1200">
                <a:solidFill>
                  <a:schemeClr val="dk1"/>
                </a:solidFill>
              </a:rPr>
              <a:t>-1</a:t>
            </a:r>
            <a:r>
              <a:rPr lang="en" sz="1200">
                <a:solidFill>
                  <a:schemeClr val="dk1"/>
                </a:solidFill>
              </a:rPr>
              <a:t> </a:t>
            </a:r>
            <a:r>
              <a:rPr lang="en"/>
              <a:t>)(R * dA)</a:t>
            </a:r>
            <a:endParaRPr/>
          </a:p>
          <a:p>
            <a:pPr indent="-304800" lvl="1" marL="914400" rtl="0" algn="l">
              <a:lnSpc>
                <a:spcPct val="115000"/>
              </a:lnSpc>
              <a:spcBef>
                <a:spcPts val="0"/>
              </a:spcBef>
              <a:spcAft>
                <a:spcPts val="0"/>
              </a:spcAft>
              <a:buSzPts val="1200"/>
              <a:buChar char="○"/>
            </a:pPr>
            <a:r>
              <a:rPr lang="en"/>
              <a:t>P = (G * </a:t>
            </a:r>
            <a:r>
              <a:rPr lang="en" sz="1200">
                <a:solidFill>
                  <a:schemeClr val="dk1"/>
                </a:solidFill>
              </a:rPr>
              <a:t>S</a:t>
            </a:r>
            <a:r>
              <a:rPr baseline="30000" lang="en" sz="1200">
                <a:solidFill>
                  <a:schemeClr val="dk1"/>
                </a:solidFill>
              </a:rPr>
              <a:t>-1</a:t>
            </a:r>
            <a:r>
              <a:rPr lang="en" sz="1200">
                <a:solidFill>
                  <a:schemeClr val="dk1"/>
                </a:solidFill>
              </a:rPr>
              <a:t> </a:t>
            </a:r>
            <a:r>
              <a:rPr lang="en"/>
              <a:t>)(z + R * dA)</a:t>
            </a:r>
            <a:endParaRPr/>
          </a:p>
          <a:p>
            <a:pPr indent="-304800" lvl="0" marL="457200" rtl="0" algn="l">
              <a:lnSpc>
                <a:spcPct val="115000"/>
              </a:lnSpc>
              <a:spcBef>
                <a:spcPts val="0"/>
              </a:spcBef>
              <a:spcAft>
                <a:spcPts val="0"/>
              </a:spcAft>
              <a:buSzPts val="1200"/>
              <a:buChar char="●"/>
            </a:pPr>
            <a:r>
              <a:rPr lang="en"/>
              <a:t>Since the x coordinate of P is R, and R = k * G, then</a:t>
            </a:r>
            <a:endParaRPr/>
          </a:p>
          <a:p>
            <a:pPr indent="-304800" lvl="1" marL="914400" rtl="0" algn="l">
              <a:lnSpc>
                <a:spcPct val="115000"/>
              </a:lnSpc>
              <a:spcBef>
                <a:spcPts val="0"/>
              </a:spcBef>
              <a:spcAft>
                <a:spcPts val="0"/>
              </a:spcAft>
              <a:buSzPts val="1200"/>
              <a:buChar char="○"/>
            </a:pPr>
            <a:r>
              <a:rPr lang="en"/>
              <a:t>k * G = (G * </a:t>
            </a:r>
            <a:r>
              <a:rPr lang="en" sz="1200">
                <a:solidFill>
                  <a:schemeClr val="dk1"/>
                </a:solidFill>
              </a:rPr>
              <a:t>S</a:t>
            </a:r>
            <a:r>
              <a:rPr baseline="30000" lang="en" sz="1200">
                <a:solidFill>
                  <a:schemeClr val="dk1"/>
                </a:solidFill>
              </a:rPr>
              <a:t>-1</a:t>
            </a:r>
            <a:r>
              <a:rPr lang="en" sz="1200">
                <a:solidFill>
                  <a:schemeClr val="dk1"/>
                </a:solidFill>
              </a:rPr>
              <a:t> </a:t>
            </a:r>
            <a:r>
              <a:rPr lang="en"/>
              <a:t>)(z + R * dA)</a:t>
            </a:r>
            <a:endParaRPr/>
          </a:p>
          <a:p>
            <a:pPr indent="-304800" lvl="1" marL="914400" rtl="0" algn="l">
              <a:lnSpc>
                <a:spcPct val="115000"/>
              </a:lnSpc>
              <a:spcBef>
                <a:spcPts val="0"/>
              </a:spcBef>
              <a:spcAft>
                <a:spcPts val="0"/>
              </a:spcAft>
              <a:buSzPts val="1200"/>
              <a:buChar char="○"/>
            </a:pPr>
            <a:r>
              <a:rPr lang="en"/>
              <a:t>k = </a:t>
            </a:r>
            <a:r>
              <a:rPr lang="en" sz="1200">
                <a:solidFill>
                  <a:schemeClr val="dk1"/>
                </a:solidFill>
              </a:rPr>
              <a:t>S</a:t>
            </a:r>
            <a:r>
              <a:rPr baseline="30000" lang="en" sz="1200">
                <a:solidFill>
                  <a:schemeClr val="dk1"/>
                </a:solidFill>
              </a:rPr>
              <a:t>-1</a:t>
            </a:r>
            <a:r>
              <a:rPr lang="en" sz="1200">
                <a:solidFill>
                  <a:schemeClr val="dk1"/>
                </a:solidFill>
              </a:rPr>
              <a:t> </a:t>
            </a:r>
            <a:r>
              <a:rPr lang="en"/>
              <a:t>* (z + R * dA)</a:t>
            </a:r>
            <a:endParaRPr/>
          </a:p>
          <a:p>
            <a:pPr indent="-304800" lvl="1" marL="914400" rtl="0" algn="l">
              <a:lnSpc>
                <a:spcPct val="115000"/>
              </a:lnSpc>
              <a:spcBef>
                <a:spcPts val="0"/>
              </a:spcBef>
              <a:spcAft>
                <a:spcPts val="0"/>
              </a:spcAft>
              <a:buSzPts val="1200"/>
              <a:buChar char="○"/>
            </a:pPr>
            <a:r>
              <a:rPr lang="en"/>
              <a:t>k = (z + R * dA) / S</a:t>
            </a:r>
            <a:endParaRPr/>
          </a:p>
          <a:p>
            <a:pPr indent="-304800" lvl="1" marL="914400" rtl="0" algn="l">
              <a:lnSpc>
                <a:spcPct val="115000"/>
              </a:lnSpc>
              <a:spcBef>
                <a:spcPts val="0"/>
              </a:spcBef>
              <a:spcAft>
                <a:spcPts val="0"/>
              </a:spcAft>
              <a:buSzPts val="1200"/>
              <a:buChar char="○"/>
            </a:pPr>
            <a:r>
              <a:rPr lang="en"/>
              <a:t>S = (z + R * dA) / k</a:t>
            </a:r>
            <a:endParaRPr/>
          </a:p>
          <a:p>
            <a:pPr indent="-304800" lvl="1" marL="914400" rtl="0" algn="l">
              <a:lnSpc>
                <a:spcPct val="115000"/>
              </a:lnSpc>
              <a:spcBef>
                <a:spcPts val="0"/>
              </a:spcBef>
              <a:spcAft>
                <a:spcPts val="0"/>
              </a:spcAft>
              <a:buSzPts val="1200"/>
              <a:buChar char="○"/>
            </a:pPr>
            <a:r>
              <a:rPr lang="en"/>
              <a:t>S = (z + R * dA) * k-1</a:t>
            </a:r>
            <a:endParaRPr/>
          </a:p>
          <a:p>
            <a:pPr indent="-304800" lvl="0" marL="457200" rtl="0" algn="l">
              <a:lnSpc>
                <a:spcPct val="115000"/>
              </a:lnSpc>
              <a:spcBef>
                <a:spcPts val="0"/>
              </a:spcBef>
              <a:spcAft>
                <a:spcPts val="0"/>
              </a:spcAft>
              <a:buSzPts val="1200"/>
              <a:buChar char="●"/>
            </a:pPr>
            <a:r>
              <a:rPr lang="en"/>
              <a:t>S = (z + R * dA) * k-1 is the formula that we used to make our signature!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ECDSA Ensures Security</a:t>
            </a:r>
            <a:endParaRPr/>
          </a:p>
        </p:txBody>
      </p:sp>
      <p:sp>
        <p:nvSpPr>
          <p:cNvPr id="220" name="Google Shape;220;p36"/>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Trapdoor Principle (imagine padlock and key) ECDLP</a:t>
            </a:r>
            <a:endParaRPr/>
          </a:p>
          <a:p>
            <a:pPr indent="-304800" lvl="0" marL="457200" rtl="0" algn="l">
              <a:spcBef>
                <a:spcPts val="0"/>
              </a:spcBef>
              <a:spcAft>
                <a:spcPts val="0"/>
              </a:spcAft>
              <a:buSzPts val="1200"/>
              <a:buChar char="●"/>
            </a:pPr>
            <a:r>
              <a:rPr lang="en"/>
              <a:t>To change lock from open to closed is easy but from closed to open needs a key</a:t>
            </a:r>
            <a:endParaRPr/>
          </a:p>
          <a:p>
            <a:pPr indent="-304800" lvl="1" marL="914400" rtl="0" algn="l">
              <a:spcBef>
                <a:spcPts val="0"/>
              </a:spcBef>
              <a:spcAft>
                <a:spcPts val="0"/>
              </a:spcAft>
              <a:buClr>
                <a:schemeClr val="dk1"/>
              </a:buClr>
              <a:buSzPts val="1200"/>
              <a:buChar char="○"/>
            </a:pPr>
            <a:r>
              <a:rPr lang="en" sz="1200">
                <a:solidFill>
                  <a:schemeClr val="dk1"/>
                </a:solidFill>
              </a:rPr>
              <a:t>Elliptic curve addition and multiplication is irreversible – subtraction and division aren’t a thing</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Relies on the fact that it is relatively easy to calculate the digital signature using the signer's private key, but it is practically impossible to calculate the private key using the digital signature.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This makes it possible to establish secure communication over an insecure channel, such as the internet, without the need for a shared secret key.</a:t>
            </a:r>
            <a:endParaRPr sz="16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Bitcoin</a:t>
            </a:r>
            <a:endParaRPr/>
          </a:p>
        </p:txBody>
      </p:sp>
      <p:sp>
        <p:nvSpPr>
          <p:cNvPr id="226" name="Google Shape;226;p37"/>
          <p:cNvSpPr txBox="1"/>
          <p:nvPr>
            <p:ph idx="1" type="body"/>
          </p:nvPr>
        </p:nvSpPr>
        <p:spPr>
          <a:xfrm>
            <a:off x="605100" y="1408125"/>
            <a:ext cx="3966900" cy="480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Bitcoin is a decentralized cryptocurrency</a:t>
            </a:r>
            <a:endParaRPr sz="1400"/>
          </a:p>
          <a:p>
            <a:pPr indent="-317500" lvl="1" marL="914400" rtl="0" algn="l">
              <a:spcBef>
                <a:spcPts val="1600"/>
              </a:spcBef>
              <a:spcAft>
                <a:spcPts val="0"/>
              </a:spcAft>
              <a:buSzPts val="1400"/>
              <a:buChar char="○"/>
            </a:pPr>
            <a:r>
              <a:rPr lang="en"/>
              <a:t>Peer to peer (P2P) transactions</a:t>
            </a:r>
            <a:endParaRPr/>
          </a:p>
          <a:p>
            <a:pPr indent="-317500" lvl="1" marL="914400" rtl="0" algn="l">
              <a:spcBef>
                <a:spcPts val="1600"/>
              </a:spcBef>
              <a:spcAft>
                <a:spcPts val="0"/>
              </a:spcAft>
              <a:buSzPts val="1400"/>
              <a:buChar char="○"/>
            </a:pPr>
            <a:r>
              <a:rPr lang="en"/>
              <a:t>Bitcoin miners verify transactions and add them to a block</a:t>
            </a:r>
            <a:endParaRPr/>
          </a:p>
          <a:p>
            <a:pPr indent="-317500" lvl="1" marL="914400" rtl="0" algn="l">
              <a:spcBef>
                <a:spcPts val="1600"/>
              </a:spcBef>
              <a:spcAft>
                <a:spcPts val="0"/>
              </a:spcAft>
              <a:buSzPts val="1400"/>
              <a:buChar char="○"/>
            </a:pPr>
            <a:r>
              <a:rPr lang="en"/>
              <a:t>Blocks contain transactions and are added to the blockchain after validation</a:t>
            </a:r>
            <a:endParaRPr/>
          </a:p>
          <a:p>
            <a:pPr indent="-317500" lvl="1" marL="914400" rtl="0" algn="l">
              <a:spcBef>
                <a:spcPts val="1600"/>
              </a:spcBef>
              <a:spcAft>
                <a:spcPts val="0"/>
              </a:spcAft>
              <a:buSzPts val="1400"/>
              <a:buChar char="○"/>
            </a:pPr>
            <a:r>
              <a:rPr lang="en"/>
              <a:t>Each node has a copy of the whole ledger of transactions</a:t>
            </a:r>
            <a:endParaRPr/>
          </a:p>
        </p:txBody>
      </p:sp>
      <p:pic>
        <p:nvPicPr>
          <p:cNvPr id="227" name="Google Shape;227;p37"/>
          <p:cNvPicPr preferRelativeResize="0"/>
          <p:nvPr/>
        </p:nvPicPr>
        <p:blipFill>
          <a:blip r:embed="rId3">
            <a:alphaModFix/>
          </a:blip>
          <a:stretch>
            <a:fillRect/>
          </a:stretch>
        </p:blipFill>
        <p:spPr>
          <a:xfrm>
            <a:off x="7430325" y="151525"/>
            <a:ext cx="1286274" cy="1286274"/>
          </a:xfrm>
          <a:prstGeom prst="rect">
            <a:avLst/>
          </a:prstGeom>
          <a:noFill/>
          <a:ln>
            <a:noFill/>
          </a:ln>
        </p:spPr>
      </p:pic>
      <p:sp>
        <p:nvSpPr>
          <p:cNvPr id="228" name="Google Shape;228;p37"/>
          <p:cNvSpPr txBox="1"/>
          <p:nvPr/>
        </p:nvSpPr>
        <p:spPr>
          <a:xfrm>
            <a:off x="4636750" y="1408125"/>
            <a:ext cx="4462800" cy="2718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Open Sans"/>
              <a:buChar char="●"/>
            </a:pPr>
            <a:r>
              <a:rPr lang="en">
                <a:solidFill>
                  <a:schemeClr val="dk1"/>
                </a:solidFill>
                <a:latin typeface="Open Sans"/>
                <a:ea typeface="Open Sans"/>
                <a:cs typeface="Open Sans"/>
                <a:sym typeface="Open Sans"/>
              </a:rPr>
              <a:t>Public key encryption is needed</a:t>
            </a:r>
            <a:endParaRPr>
              <a:solidFill>
                <a:schemeClr val="dk1"/>
              </a:solidFill>
              <a:latin typeface="Open Sans"/>
              <a:ea typeface="Open Sans"/>
              <a:cs typeface="Open Sans"/>
              <a:sym typeface="Open Sans"/>
            </a:endParaRPr>
          </a:p>
          <a:p>
            <a:pPr indent="-317500" lvl="1" marL="914400" rtl="0" algn="l">
              <a:lnSpc>
                <a:spcPct val="115000"/>
              </a:lnSpc>
              <a:spcBef>
                <a:spcPts val="1600"/>
              </a:spcBef>
              <a:spcAft>
                <a:spcPts val="0"/>
              </a:spcAft>
              <a:buClr>
                <a:schemeClr val="dk1"/>
              </a:buClr>
              <a:buSzPts val="1400"/>
              <a:buChar char="○"/>
            </a:pPr>
            <a:r>
              <a:rPr lang="en">
                <a:solidFill>
                  <a:schemeClr val="dk1"/>
                </a:solidFill>
                <a:latin typeface="Open Sans"/>
                <a:ea typeface="Open Sans"/>
                <a:cs typeface="Open Sans"/>
                <a:sym typeface="Open Sans"/>
              </a:rPr>
              <a:t>Private key used only by the owner to prove ownership of funds (to sign transactions)</a:t>
            </a:r>
            <a:endParaRPr>
              <a:solidFill>
                <a:schemeClr val="dk1"/>
              </a:solidFill>
              <a:latin typeface="Open Sans"/>
              <a:ea typeface="Open Sans"/>
              <a:cs typeface="Open Sans"/>
              <a:sym typeface="Open Sans"/>
            </a:endParaRPr>
          </a:p>
          <a:p>
            <a:pPr indent="-317500" lvl="1" marL="914400" rtl="0" algn="l">
              <a:lnSpc>
                <a:spcPct val="115000"/>
              </a:lnSpc>
              <a:spcBef>
                <a:spcPts val="1600"/>
              </a:spcBef>
              <a:spcAft>
                <a:spcPts val="0"/>
              </a:spcAft>
              <a:buClr>
                <a:schemeClr val="dk1"/>
              </a:buClr>
              <a:buSzPts val="1400"/>
              <a:buChar char="○"/>
            </a:pPr>
            <a:r>
              <a:rPr lang="en">
                <a:solidFill>
                  <a:schemeClr val="dk1"/>
                </a:solidFill>
                <a:latin typeface="Open Sans"/>
                <a:ea typeface="Open Sans"/>
                <a:cs typeface="Open Sans"/>
                <a:sym typeface="Open Sans"/>
              </a:rPr>
              <a:t>Public key used to generate address by others to send and receive crypto</a:t>
            </a:r>
            <a:endParaRPr>
              <a:solidFill>
                <a:schemeClr val="dk1"/>
              </a:solidFill>
              <a:latin typeface="Open Sans"/>
              <a:ea typeface="Open Sans"/>
              <a:cs typeface="Open Sans"/>
              <a:sym typeface="Open Sans"/>
            </a:endParaRPr>
          </a:p>
          <a:p>
            <a:pPr indent="-317500" lvl="1" marL="914400" rtl="0" algn="l">
              <a:lnSpc>
                <a:spcPct val="115000"/>
              </a:lnSpc>
              <a:spcBef>
                <a:spcPts val="1600"/>
              </a:spcBef>
              <a:spcAft>
                <a:spcPts val="0"/>
              </a:spcAft>
              <a:buClr>
                <a:schemeClr val="dk1"/>
              </a:buClr>
              <a:buSzPts val="1400"/>
              <a:buChar char="○"/>
            </a:pPr>
            <a:r>
              <a:rPr lang="en">
                <a:solidFill>
                  <a:schemeClr val="dk1"/>
                </a:solidFill>
                <a:latin typeface="Open Sans"/>
                <a:ea typeface="Open Sans"/>
                <a:cs typeface="Open Sans"/>
                <a:sym typeface="Open Sans"/>
              </a:rPr>
              <a:t>Transactions are transparent and are visible to anyone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in Bitcoin</a:t>
            </a:r>
            <a:endParaRPr/>
          </a:p>
        </p:txBody>
      </p:sp>
      <p:sp>
        <p:nvSpPr>
          <p:cNvPr id="234" name="Google Shape;234;p38"/>
          <p:cNvSpPr txBox="1"/>
          <p:nvPr>
            <p:ph idx="1" type="body"/>
          </p:nvPr>
        </p:nvSpPr>
        <p:spPr>
          <a:xfrm>
            <a:off x="737075" y="1423800"/>
            <a:ext cx="7669800" cy="3289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400"/>
              <a:t>Faster than RSA by around 40%</a:t>
            </a:r>
            <a:endParaRPr sz="1400"/>
          </a:p>
          <a:p>
            <a:pPr indent="-317500" lvl="0" marL="457200" rtl="0" algn="l">
              <a:spcBef>
                <a:spcPts val="0"/>
              </a:spcBef>
              <a:spcAft>
                <a:spcPts val="0"/>
              </a:spcAft>
              <a:buSzPts val="1400"/>
              <a:buChar char="●"/>
            </a:pPr>
            <a:r>
              <a:rPr lang="en" sz="1400"/>
              <a:t>Speed is important since a large amount of transactions must be processed</a:t>
            </a:r>
            <a:endParaRPr sz="1400"/>
          </a:p>
          <a:p>
            <a:pPr indent="-317500" lvl="0" marL="457200" rtl="0" algn="l">
              <a:spcBef>
                <a:spcPts val="0"/>
              </a:spcBef>
              <a:spcAft>
                <a:spcPts val="0"/>
              </a:spcAft>
              <a:buSzPts val="1400"/>
              <a:buChar char="●"/>
            </a:pPr>
            <a:r>
              <a:rPr lang="en" sz="1400"/>
              <a:t>Proven to be secure so funds are safe</a:t>
            </a:r>
            <a:endParaRPr sz="1400"/>
          </a:p>
          <a:p>
            <a:pPr indent="-317500" lvl="0" marL="457200" rtl="0" algn="l">
              <a:spcBef>
                <a:spcPts val="0"/>
              </a:spcBef>
              <a:spcAft>
                <a:spcPts val="0"/>
              </a:spcAft>
              <a:buSzPts val="1400"/>
              <a:buChar char="●"/>
            </a:pPr>
            <a:r>
              <a:rPr lang="en" sz="1400"/>
              <a:t>Shorter key length allows more transactions to be stored on each block</a:t>
            </a:r>
            <a:endParaRPr sz="1400"/>
          </a:p>
          <a:p>
            <a:pPr indent="-317500" lvl="1" marL="914400" rtl="0" algn="l">
              <a:spcBef>
                <a:spcPts val="1600"/>
              </a:spcBef>
              <a:spcAft>
                <a:spcPts val="0"/>
              </a:spcAft>
              <a:buSzPts val="1400"/>
              <a:buChar char="○"/>
            </a:pPr>
            <a:r>
              <a:rPr lang="en"/>
              <a:t>ECC has a 163 bit key vs RSA 1024 bits</a:t>
            </a:r>
            <a:br>
              <a:rPr lang="en"/>
            </a:br>
            <a:endParaRPr/>
          </a:p>
          <a:p>
            <a:pPr indent="-317500" lvl="0" marL="457200" rtl="0" algn="l">
              <a:spcBef>
                <a:spcPts val="0"/>
              </a:spcBef>
              <a:spcAft>
                <a:spcPts val="0"/>
              </a:spcAft>
              <a:buSzPts val="1400"/>
              <a:buChar char="●"/>
            </a:pPr>
            <a:r>
              <a:rPr lang="en" sz="1400"/>
              <a:t>ECDSA used when</a:t>
            </a:r>
            <a:endParaRPr sz="1400"/>
          </a:p>
          <a:p>
            <a:pPr indent="-317500" lvl="1" marL="914400" rtl="0" algn="l">
              <a:spcBef>
                <a:spcPts val="1600"/>
              </a:spcBef>
              <a:spcAft>
                <a:spcPts val="0"/>
              </a:spcAft>
              <a:buSzPts val="1400"/>
              <a:buChar char="○"/>
            </a:pPr>
            <a:r>
              <a:rPr lang="en"/>
              <a:t>Generating public keys</a:t>
            </a:r>
            <a:endParaRPr/>
          </a:p>
          <a:p>
            <a:pPr indent="-317500" lvl="1" marL="914400" rtl="0" algn="l">
              <a:spcBef>
                <a:spcPts val="1600"/>
              </a:spcBef>
              <a:spcAft>
                <a:spcPts val="0"/>
              </a:spcAft>
              <a:buSzPts val="1400"/>
              <a:buChar char="○"/>
            </a:pPr>
            <a:r>
              <a:rPr lang="en"/>
              <a:t>Signing Transactions</a:t>
            </a:r>
            <a:endParaRPr/>
          </a:p>
          <a:p>
            <a:pPr indent="-317500" lvl="1" marL="914400" rtl="0" algn="l">
              <a:spcBef>
                <a:spcPts val="1600"/>
              </a:spcBef>
              <a:spcAft>
                <a:spcPts val="0"/>
              </a:spcAft>
              <a:buSzPts val="1400"/>
              <a:buChar char="○"/>
            </a:pPr>
            <a:r>
              <a:rPr lang="en"/>
              <a:t>Verifying signatures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Bitcoin Parameters</a:t>
            </a:r>
            <a:endParaRPr/>
          </a:p>
        </p:txBody>
      </p:sp>
      <p:sp>
        <p:nvSpPr>
          <p:cNvPr id="240" name="Google Shape;240;p39"/>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Standards for Efficient Cryptography Group (SECG) have come up with the following </a:t>
            </a:r>
            <a:r>
              <a:rPr lang="en" sz="1400"/>
              <a:t>standardized parameters, known as the secp256k1 standard:</a:t>
            </a:r>
            <a:endParaRPr sz="1400"/>
          </a:p>
          <a:p>
            <a:pPr indent="-317500" lvl="0" marL="457200" rtl="0" algn="l">
              <a:spcBef>
                <a:spcPts val="0"/>
              </a:spcBef>
              <a:spcAft>
                <a:spcPts val="0"/>
              </a:spcAft>
              <a:buSzPts val="1400"/>
              <a:buChar char="●"/>
            </a:pPr>
            <a:r>
              <a:rPr lang="en" sz="1400">
                <a:solidFill>
                  <a:schemeClr val="dk1"/>
                </a:solidFill>
              </a:rPr>
              <a:t>Base point: </a:t>
            </a:r>
            <a:endParaRPr sz="1400">
              <a:solidFill>
                <a:schemeClr val="dk1"/>
              </a:solidFill>
            </a:endParaRPr>
          </a:p>
          <a:p>
            <a:pPr indent="-317500" lvl="1" marL="914400" rtl="0" algn="l">
              <a:spcBef>
                <a:spcPts val="1600"/>
              </a:spcBef>
              <a:spcAft>
                <a:spcPts val="0"/>
              </a:spcAft>
              <a:buSzPts val="1400"/>
              <a:buChar char="○"/>
            </a:pPr>
            <a:r>
              <a:rPr lang="en">
                <a:solidFill>
                  <a:schemeClr val="dk1"/>
                </a:solidFill>
              </a:rPr>
              <a:t>Generator point which contains x,y coordinates on elliptic curve</a:t>
            </a:r>
            <a:endParaRPr>
              <a:solidFill>
                <a:schemeClr val="dk1"/>
              </a:solidFill>
            </a:endParaRPr>
          </a:p>
          <a:p>
            <a:pPr indent="-304800" lvl="1" marL="914400" rtl="0" algn="l">
              <a:spcBef>
                <a:spcPts val="1600"/>
              </a:spcBef>
              <a:spcAft>
                <a:spcPts val="0"/>
              </a:spcAft>
              <a:buSzPts val="1200"/>
              <a:buChar char="○"/>
            </a:pPr>
            <a:r>
              <a:rPr lang="en">
                <a:solidFill>
                  <a:schemeClr val="dk1"/>
                </a:solidFill>
              </a:rPr>
              <a:t>Value in hex 0479BE667EF9DCBBAC55A06295CE870B07029BFCDB2DCE28D959F2815B16F81798483ADA7726A3C4655DA4FBFC0E1108A8FD17B448A68554199C47D08FFB10D4B8</a:t>
            </a:r>
            <a:endParaRPr>
              <a:solidFill>
                <a:schemeClr val="dk1"/>
              </a:solidFill>
            </a:endParaRPr>
          </a:p>
          <a:p>
            <a:pPr indent="-317500" lvl="0" marL="457200" rtl="0" algn="l">
              <a:spcBef>
                <a:spcPts val="0"/>
              </a:spcBef>
              <a:spcAft>
                <a:spcPts val="0"/>
              </a:spcAft>
              <a:buSzPts val="1400"/>
              <a:buChar char="●"/>
            </a:pPr>
            <a:r>
              <a:rPr lang="en" sz="1400"/>
              <a:t>Prime modulo p = 2</a:t>
            </a:r>
            <a:r>
              <a:rPr baseline="30000" lang="en" sz="1400"/>
              <a:t>256</a:t>
            </a:r>
            <a:r>
              <a:rPr lang="en" sz="1400"/>
              <a:t> - 2</a:t>
            </a:r>
            <a:r>
              <a:rPr baseline="30000" lang="en" sz="1400"/>
              <a:t>32</a:t>
            </a:r>
            <a:r>
              <a:rPr lang="en" sz="1400"/>
              <a:t> - 977</a:t>
            </a:r>
            <a:endParaRPr sz="1400"/>
          </a:p>
          <a:p>
            <a:pPr indent="-317500" lvl="1" marL="914400" rtl="0" algn="l">
              <a:lnSpc>
                <a:spcPct val="115000"/>
              </a:lnSpc>
              <a:spcBef>
                <a:spcPts val="1600"/>
              </a:spcBef>
              <a:spcAft>
                <a:spcPts val="0"/>
              </a:spcAft>
              <a:buClr>
                <a:schemeClr val="dk1"/>
              </a:buClr>
              <a:buSzPts val="1400"/>
              <a:buFont typeface="Arial"/>
              <a:buChar char="○"/>
            </a:pPr>
            <a:r>
              <a:rPr lang="en" sz="1400">
                <a:solidFill>
                  <a:schemeClr val="dk1"/>
                </a:solidFill>
              </a:rPr>
              <a:t>Large prime number that signifies the finite field of the elliptic curve (</a:t>
            </a:r>
            <a:r>
              <a:rPr lang="en">
                <a:solidFill>
                  <a:schemeClr val="dk1"/>
                </a:solidFill>
              </a:rPr>
              <a:t>range of values)</a:t>
            </a:r>
            <a:endParaRPr sz="1400">
              <a:solidFill>
                <a:schemeClr val="dk1"/>
              </a:solidFill>
            </a:endParaRPr>
          </a:p>
          <a:p>
            <a:pPr indent="-317500" lvl="1" marL="914400" rtl="0" algn="l">
              <a:lnSpc>
                <a:spcPct val="115000"/>
              </a:lnSpc>
              <a:spcBef>
                <a:spcPts val="1600"/>
              </a:spcBef>
              <a:spcAft>
                <a:spcPts val="0"/>
              </a:spcAft>
              <a:buClr>
                <a:schemeClr val="dk1"/>
              </a:buClr>
              <a:buSzPts val="1400"/>
              <a:buFont typeface="Arial"/>
              <a:buChar char="○"/>
            </a:pPr>
            <a:r>
              <a:rPr lang="en" sz="1400">
                <a:solidFill>
                  <a:schemeClr val="dk1"/>
                </a:solidFill>
              </a:rPr>
              <a:t>In hex, this is 0xFFFFFFFFFFFFFFFFFFFFFFFFFFFFFFFFFFFFFFFFFFFFFFFFFFFFFFFEFFFFFC2F</a:t>
            </a:r>
            <a:endParaRPr sz="1400"/>
          </a:p>
          <a:p>
            <a:pPr indent="-317500" lvl="0" marL="457200" rtl="0" algn="l">
              <a:spcBef>
                <a:spcPts val="0"/>
              </a:spcBef>
              <a:spcAft>
                <a:spcPts val="0"/>
              </a:spcAft>
              <a:buSzPts val="1400"/>
              <a:buChar char="●"/>
            </a:pPr>
            <a:r>
              <a:rPr lang="en" sz="1400"/>
              <a:t>Order  - </a:t>
            </a:r>
            <a:r>
              <a:rPr lang="en" sz="1400">
                <a:solidFill>
                  <a:schemeClr val="dk1"/>
                </a:solidFill>
              </a:rPr>
              <a:t>Number of points that can be generated using scalar multiplication</a:t>
            </a:r>
            <a:endParaRPr sz="1400">
              <a:solidFill>
                <a:schemeClr val="dk1"/>
              </a:solidFill>
            </a:endParaRPr>
          </a:p>
          <a:p>
            <a:pPr indent="-317500" lvl="1" marL="914400" rtl="0" algn="l">
              <a:spcBef>
                <a:spcPts val="1600"/>
              </a:spcBef>
              <a:spcAft>
                <a:spcPts val="0"/>
              </a:spcAft>
              <a:buClr>
                <a:schemeClr val="dk1"/>
              </a:buClr>
              <a:buSzPts val="1400"/>
              <a:buChar char="○"/>
            </a:pPr>
            <a:r>
              <a:rPr lang="en">
                <a:solidFill>
                  <a:schemeClr val="dk1"/>
                </a:solidFill>
              </a:rPr>
              <a:t>Value is a very large prime close to 2^256 </a:t>
            </a:r>
            <a:endParaRPr sz="1400">
              <a:solidFill>
                <a:schemeClr val="dk1"/>
              </a:solidFill>
            </a:endParaRPr>
          </a:p>
          <a:p>
            <a:pPr indent="0" lvl="0" marL="0" rtl="0" algn="l">
              <a:spcBef>
                <a:spcPts val="0"/>
              </a:spcBef>
              <a:spcAft>
                <a:spcPts val="0"/>
              </a:spcAft>
              <a:buNone/>
            </a:pPr>
            <a:r>
              <a:t/>
            </a:r>
            <a:endParaRPr/>
          </a:p>
        </p:txBody>
      </p:sp>
      <p:pic>
        <p:nvPicPr>
          <p:cNvPr id="241" name="Google Shape;241;p39"/>
          <p:cNvPicPr preferRelativeResize="0"/>
          <p:nvPr/>
        </p:nvPicPr>
        <p:blipFill>
          <a:blip r:embed="rId3">
            <a:alphaModFix/>
          </a:blip>
          <a:stretch>
            <a:fillRect/>
          </a:stretch>
        </p:blipFill>
        <p:spPr>
          <a:xfrm>
            <a:off x="7718500" y="47675"/>
            <a:ext cx="1193250" cy="1193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Generating public keys</a:t>
            </a:r>
            <a:endParaRPr/>
          </a:p>
          <a:p>
            <a:pPr indent="0" lvl="0" marL="0" rtl="0" algn="l">
              <a:spcBef>
                <a:spcPts val="0"/>
              </a:spcBef>
              <a:spcAft>
                <a:spcPts val="0"/>
              </a:spcAft>
              <a:buNone/>
            </a:pPr>
            <a:r>
              <a:t/>
            </a:r>
            <a:endParaRPr/>
          </a:p>
        </p:txBody>
      </p:sp>
      <p:sp>
        <p:nvSpPr>
          <p:cNvPr id="247" name="Google Shape;247;p40"/>
          <p:cNvSpPr txBox="1"/>
          <p:nvPr>
            <p:ph idx="1" type="body"/>
          </p:nvPr>
        </p:nvSpPr>
        <p:spPr>
          <a:xfrm>
            <a:off x="646300" y="1355725"/>
            <a:ext cx="7669800" cy="3961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Required parameters</a:t>
            </a:r>
            <a:endParaRPr sz="1400"/>
          </a:p>
          <a:p>
            <a:pPr indent="-317500" lvl="1" marL="914400" rtl="0" algn="l">
              <a:spcBef>
                <a:spcPts val="0"/>
              </a:spcBef>
              <a:spcAft>
                <a:spcPts val="0"/>
              </a:spcAft>
              <a:buSzPts val="1400"/>
              <a:buChar char="○"/>
            </a:pPr>
            <a:r>
              <a:rPr lang="en"/>
              <a:t>Private key: Random 256 bit number made using random number generator</a:t>
            </a:r>
            <a:endParaRPr/>
          </a:p>
          <a:p>
            <a:pPr indent="-317500" lvl="1" marL="914400" rtl="0" algn="l">
              <a:spcBef>
                <a:spcPts val="0"/>
              </a:spcBef>
              <a:spcAft>
                <a:spcPts val="0"/>
              </a:spcAft>
              <a:buSzPts val="1400"/>
              <a:buChar char="○"/>
            </a:pPr>
            <a:r>
              <a:rPr lang="en"/>
              <a:t>Generator point: a standardized point using the secp256k1 elliptic curve</a:t>
            </a:r>
            <a:endParaRPr/>
          </a:p>
          <a:p>
            <a:pPr indent="-317500" lvl="0" marL="457200" rtl="0" algn="l">
              <a:spcBef>
                <a:spcPts val="0"/>
              </a:spcBef>
              <a:spcAft>
                <a:spcPts val="0"/>
              </a:spcAft>
              <a:buSzPts val="1400"/>
              <a:buChar char="●"/>
            </a:pPr>
            <a:r>
              <a:rPr lang="en" sz="1400"/>
              <a:t>Public key generated by (scalar) multiplying Generator point and Private key</a:t>
            </a:r>
            <a:endParaRPr sz="1400"/>
          </a:p>
          <a:p>
            <a:pPr indent="-317500" lvl="1" marL="914400" rtl="0" algn="l">
              <a:spcBef>
                <a:spcPts val="0"/>
              </a:spcBef>
              <a:spcAft>
                <a:spcPts val="0"/>
              </a:spcAft>
              <a:buSzPts val="1400"/>
              <a:buChar char="○"/>
            </a:pPr>
            <a:r>
              <a:rPr lang="en"/>
              <a:t>Since elliptic curves are symmetrical, every x coordinate has 2 y coordinates</a:t>
            </a:r>
            <a:endParaRPr/>
          </a:p>
          <a:p>
            <a:pPr indent="-317500" lvl="1" marL="914400" rtl="0" algn="l">
              <a:spcBef>
                <a:spcPts val="0"/>
              </a:spcBef>
              <a:spcAft>
                <a:spcPts val="0"/>
              </a:spcAft>
              <a:buSzPts val="1400"/>
              <a:buChar char="○"/>
            </a:pPr>
            <a:r>
              <a:rPr lang="en"/>
              <a:t>We can shorten the size of our key by only including one of the y coordinates</a:t>
            </a:r>
            <a:endParaRPr/>
          </a:p>
          <a:p>
            <a:pPr indent="-317500" lvl="2" marL="1371600" rtl="0" algn="l">
              <a:spcBef>
                <a:spcPts val="0"/>
              </a:spcBef>
              <a:spcAft>
                <a:spcPts val="0"/>
              </a:spcAft>
              <a:buSzPts val="1400"/>
              <a:buChar char="■"/>
            </a:pPr>
            <a:r>
              <a:rPr lang="en"/>
              <a:t>02 is even, 03 is odd, 04 is the uncompressed key (both)</a:t>
            </a:r>
            <a:endParaRPr/>
          </a:p>
          <a:p>
            <a:pPr indent="-317500" lvl="0" marL="457200" rtl="0" algn="l">
              <a:spcBef>
                <a:spcPts val="0"/>
              </a:spcBef>
              <a:spcAft>
                <a:spcPts val="0"/>
              </a:spcAft>
              <a:buSzPts val="1400"/>
              <a:buChar char="●"/>
            </a:pPr>
            <a:r>
              <a:rPr lang="en" sz="1400"/>
              <a:t>Public key != public address</a:t>
            </a:r>
            <a:endParaRPr sz="1400"/>
          </a:p>
          <a:p>
            <a:pPr indent="-317500" lvl="1" marL="914400" rtl="0" algn="l">
              <a:spcBef>
                <a:spcPts val="0"/>
              </a:spcBef>
              <a:spcAft>
                <a:spcPts val="0"/>
              </a:spcAft>
              <a:buSzPts val="1400"/>
              <a:buChar char="○"/>
            </a:pPr>
            <a:r>
              <a:rPr lang="en"/>
              <a:t>Public key hashed using SHA-256 and RIPEMD-160 to produce address</a:t>
            </a:r>
            <a:endParaRPr/>
          </a:p>
          <a:p>
            <a:pPr indent="-317500" lvl="1" marL="914400" rtl="0" algn="l">
              <a:spcBef>
                <a:spcPts val="0"/>
              </a:spcBef>
              <a:spcAft>
                <a:spcPts val="0"/>
              </a:spcAft>
              <a:buSzPts val="1400"/>
              <a:buChar char="○"/>
            </a:pPr>
            <a:r>
              <a:rPr lang="en"/>
              <a:t>Encoded in format Base58Check which makes it more readable</a:t>
            </a:r>
            <a:endParaRPr/>
          </a:p>
          <a:p>
            <a:pPr indent="-317500" lvl="1" marL="914400" rtl="0" algn="l">
              <a:spcBef>
                <a:spcPts val="0"/>
              </a:spcBef>
              <a:spcAft>
                <a:spcPts val="0"/>
              </a:spcAft>
              <a:buSzPts val="1400"/>
              <a:buChar char="○"/>
            </a:pPr>
            <a:r>
              <a:rPr lang="en"/>
              <a:t>Provides extra layer of security</a:t>
            </a:r>
            <a:endParaRPr/>
          </a:p>
          <a:p>
            <a:pPr indent="-317500" lvl="2" marL="1371600" rtl="0" algn="l">
              <a:spcBef>
                <a:spcPts val="0"/>
              </a:spcBef>
              <a:spcAft>
                <a:spcPts val="0"/>
              </a:spcAft>
              <a:buSzPts val="1400"/>
              <a:buChar char="■"/>
            </a:pPr>
            <a:r>
              <a:rPr lang="en"/>
              <a:t>If ECDSA was found to have vulnerabilities and public key can be used to derive private key, funds will still be safe since public key was never shared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8" name="Google Shape;248;p40"/>
          <p:cNvPicPr preferRelativeResize="0"/>
          <p:nvPr/>
        </p:nvPicPr>
        <p:blipFill rotWithShape="1">
          <a:blip r:embed="rId3">
            <a:alphaModFix/>
          </a:blip>
          <a:srcRect b="-6689" l="-8837" r="0" t="0"/>
          <a:stretch/>
        </p:blipFill>
        <p:spPr>
          <a:xfrm>
            <a:off x="7314350" y="1"/>
            <a:ext cx="1829650" cy="142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Verifying Transactions</a:t>
            </a:r>
            <a:endParaRPr/>
          </a:p>
        </p:txBody>
      </p:sp>
      <p:sp>
        <p:nvSpPr>
          <p:cNvPr id="254" name="Google Shape;254;p41"/>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Transactions are broadcasted to Bitcoin network</a:t>
            </a:r>
            <a:endParaRPr sz="1400"/>
          </a:p>
          <a:p>
            <a:pPr indent="-317500" lvl="0" marL="457200" rtl="0" algn="l">
              <a:spcBef>
                <a:spcPts val="0"/>
              </a:spcBef>
              <a:spcAft>
                <a:spcPts val="0"/>
              </a:spcAft>
              <a:buSzPts val="1400"/>
              <a:buChar char="●"/>
            </a:pPr>
            <a:r>
              <a:rPr lang="en" sz="1400"/>
              <a:t>Miners around the world verify the transaction</a:t>
            </a:r>
            <a:endParaRPr sz="1400"/>
          </a:p>
          <a:p>
            <a:pPr indent="-317500" lvl="1" marL="914400" rtl="0" algn="l">
              <a:spcBef>
                <a:spcPts val="0"/>
              </a:spcBef>
              <a:spcAft>
                <a:spcPts val="0"/>
              </a:spcAft>
              <a:buSzPts val="1400"/>
              <a:buChar char="○"/>
            </a:pPr>
            <a:r>
              <a:rPr lang="en"/>
              <a:t>Use ECDSA to see if signature is valid (made from owner of private key)</a:t>
            </a:r>
            <a:endParaRPr/>
          </a:p>
          <a:p>
            <a:pPr indent="-317500" lvl="0" marL="457200" rtl="0" algn="l">
              <a:spcBef>
                <a:spcPts val="0"/>
              </a:spcBef>
              <a:spcAft>
                <a:spcPts val="0"/>
              </a:spcAft>
              <a:buSzPts val="1400"/>
              <a:buChar char="●"/>
            </a:pPr>
            <a:r>
              <a:rPr lang="en" sz="1400"/>
              <a:t>If the signature is valid, transaction is added to the next block</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ECDSA Demo </a:t>
            </a:r>
            <a:endParaRPr/>
          </a:p>
        </p:txBody>
      </p:sp>
      <p:sp>
        <p:nvSpPr>
          <p:cNvPr id="260" name="Google Shape;260;p42"/>
          <p:cNvSpPr txBox="1"/>
          <p:nvPr>
            <p:ph idx="1" type="body"/>
          </p:nvPr>
        </p:nvSpPr>
        <p:spPr>
          <a:xfrm>
            <a:off x="737100" y="1446500"/>
            <a:ext cx="7669800" cy="31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https://replit.com/@BigPhan/ECDSA-Demonstration#main.py</a:t>
            </a:r>
            <a:endParaRPr/>
          </a:p>
        </p:txBody>
      </p:sp>
      <p:pic>
        <p:nvPicPr>
          <p:cNvPr id="261" name="Google Shape;261;p42"/>
          <p:cNvPicPr preferRelativeResize="0"/>
          <p:nvPr/>
        </p:nvPicPr>
        <p:blipFill>
          <a:blip r:embed="rId4">
            <a:alphaModFix/>
          </a:blip>
          <a:stretch>
            <a:fillRect/>
          </a:stretch>
        </p:blipFill>
        <p:spPr>
          <a:xfrm>
            <a:off x="802274" y="1807775"/>
            <a:ext cx="5485900" cy="3101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idx="1" type="body"/>
          </p:nvPr>
        </p:nvSpPr>
        <p:spPr>
          <a:xfrm>
            <a:off x="737075" y="1423800"/>
            <a:ext cx="7669800" cy="355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CVE-2022-21449 Vulnerability</a:t>
            </a:r>
            <a:endParaRPr sz="1400"/>
          </a:p>
          <a:p>
            <a:pPr indent="-317500" lvl="1" marL="914400" rtl="0" algn="l">
              <a:spcBef>
                <a:spcPts val="1600"/>
              </a:spcBef>
              <a:spcAft>
                <a:spcPts val="0"/>
              </a:spcAft>
              <a:buSzPts val="1400"/>
              <a:buChar char="○"/>
            </a:pPr>
            <a:r>
              <a:rPr lang="en"/>
              <a:t>When the r and s in the signature [r, s] are both 0 this would result is a valid ECDSA signature allowing access</a:t>
            </a:r>
            <a:endParaRPr/>
          </a:p>
          <a:p>
            <a:pPr indent="-317500" lvl="1" marL="914400" rtl="0" algn="l">
              <a:spcBef>
                <a:spcPts val="1600"/>
              </a:spcBef>
              <a:spcAft>
                <a:spcPts val="0"/>
              </a:spcAft>
              <a:buSzPts val="1400"/>
              <a:buChar char="○"/>
            </a:pPr>
            <a:r>
              <a:rPr lang="en"/>
              <a:t>This is possible because the java implementation of ECDSA did not check if R and S were non-zero integers</a:t>
            </a:r>
            <a:endParaRPr/>
          </a:p>
          <a:p>
            <a:pPr indent="-317500" lvl="1" marL="914400" rtl="0" algn="l">
              <a:spcBef>
                <a:spcPts val="1600"/>
              </a:spcBef>
              <a:spcAft>
                <a:spcPts val="0"/>
              </a:spcAft>
              <a:buSzPts val="1400"/>
              <a:buChar char="○"/>
            </a:pPr>
            <a:r>
              <a:rPr lang="en"/>
              <a:t>This vulnerability affected Java 15-18 but has been resolved in the "Oracle Critical Patch Update Advisory - April 2022"</a:t>
            </a:r>
            <a:endParaRPr/>
          </a:p>
          <a:p>
            <a:pPr indent="-317500" lvl="0" marL="457200" rtl="0" algn="l">
              <a:spcBef>
                <a:spcPts val="0"/>
              </a:spcBef>
              <a:spcAft>
                <a:spcPts val="0"/>
              </a:spcAft>
              <a:buSzPts val="1400"/>
              <a:buChar char="●"/>
            </a:pPr>
            <a:r>
              <a:rPr lang="en" sz="1400">
                <a:solidFill>
                  <a:schemeClr val="dk1"/>
                </a:solidFill>
              </a:rPr>
              <a:t>2010 Sony PS3 Hack</a:t>
            </a:r>
            <a:endParaRPr sz="1400">
              <a:solidFill>
                <a:schemeClr val="dk1"/>
              </a:solidFill>
            </a:endParaRPr>
          </a:p>
          <a:p>
            <a:pPr indent="-317500" lvl="1" marL="914400" rtl="0" algn="l">
              <a:spcBef>
                <a:spcPts val="1600"/>
              </a:spcBef>
              <a:spcAft>
                <a:spcPts val="0"/>
              </a:spcAft>
              <a:buSzPts val="1400"/>
              <a:buChar char="○"/>
            </a:pPr>
            <a:r>
              <a:rPr lang="en">
                <a:solidFill>
                  <a:schemeClr val="dk1"/>
                </a:solidFill>
              </a:rPr>
              <a:t>Value k wasn’t random</a:t>
            </a:r>
            <a:endParaRPr>
              <a:solidFill>
                <a:schemeClr val="dk1"/>
              </a:solidFill>
            </a:endParaRPr>
          </a:p>
          <a:p>
            <a:pPr indent="-317500" lvl="1" marL="914400" rtl="0" algn="l">
              <a:spcBef>
                <a:spcPts val="1600"/>
              </a:spcBef>
              <a:spcAft>
                <a:spcPts val="0"/>
              </a:spcAft>
              <a:buSzPts val="1400"/>
              <a:buChar char="○"/>
            </a:pPr>
            <a:r>
              <a:rPr lang="en">
                <a:solidFill>
                  <a:schemeClr val="dk1"/>
                </a:solidFill>
              </a:rPr>
              <a:t> Reverse-engineered based on generated &amp; accepted keys</a:t>
            </a:r>
            <a:endParaRPr sz="1400">
              <a:solidFill>
                <a:schemeClr val="dk1"/>
              </a:solidFill>
            </a:endParaRPr>
          </a:p>
        </p:txBody>
      </p:sp>
      <p:sp>
        <p:nvSpPr>
          <p:cNvPr id="267" name="Google Shape;267;p43"/>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Vulnerabilities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894950" y="726557"/>
            <a:ext cx="7680000" cy="626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250">
                <a:solidFill>
                  <a:schemeClr val="lt1"/>
                </a:solidFill>
              </a:rPr>
              <a:t>References of Governmental and Industry Documents</a:t>
            </a:r>
            <a:endParaRPr sz="2250">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3" name="Google Shape;273;p44"/>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rial"/>
              <a:buChar char="●"/>
            </a:pPr>
            <a:r>
              <a:rPr lang="en">
                <a:solidFill>
                  <a:schemeClr val="dk1"/>
                </a:solidFill>
                <a:latin typeface="Arial"/>
                <a:ea typeface="Arial"/>
                <a:cs typeface="Arial"/>
                <a:sym typeface="Arial"/>
              </a:rPr>
              <a:t>National Institute of Standards and Technology (NIST) - </a:t>
            </a:r>
            <a:r>
              <a:rPr i="1" lang="en">
                <a:solidFill>
                  <a:schemeClr val="dk1"/>
                </a:solidFill>
                <a:latin typeface="Arial"/>
                <a:ea typeface="Arial"/>
                <a:cs typeface="Arial"/>
                <a:sym typeface="Arial"/>
              </a:rPr>
              <a:t>FIPS 186-4 Digital Signature Standard</a:t>
            </a:r>
            <a:r>
              <a:rPr lang="en">
                <a:solidFill>
                  <a:schemeClr val="dk1"/>
                </a:solidFill>
                <a:latin typeface="Arial"/>
                <a:ea typeface="Arial"/>
                <a:cs typeface="Arial"/>
                <a:sym typeface="Arial"/>
              </a:rPr>
              <a:t>: This document specifies the approved algorithms for digital signatures.</a:t>
            </a:r>
            <a:endParaRPr>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
                <a:solidFill>
                  <a:schemeClr val="dk1"/>
                </a:solidFill>
                <a:latin typeface="Arial"/>
                <a:ea typeface="Arial"/>
                <a:cs typeface="Arial"/>
                <a:sym typeface="Arial"/>
              </a:rPr>
              <a:t>Federal Information Processing Standard (FIPS) 140-3 - </a:t>
            </a:r>
            <a:r>
              <a:rPr i="1" lang="en">
                <a:solidFill>
                  <a:schemeClr val="dk1"/>
                </a:solidFill>
                <a:latin typeface="Arial"/>
                <a:ea typeface="Arial"/>
                <a:cs typeface="Arial"/>
                <a:sym typeface="Arial"/>
              </a:rPr>
              <a:t>Security Requirements for Cryptographic Modules</a:t>
            </a:r>
            <a:r>
              <a:rPr lang="en">
                <a:solidFill>
                  <a:schemeClr val="dk1"/>
                </a:solidFill>
                <a:latin typeface="Arial"/>
                <a:ea typeface="Arial"/>
                <a:cs typeface="Arial"/>
                <a:sym typeface="Arial"/>
              </a:rPr>
              <a:t>: This document sets standards for cryptographic modules used in US government systems.</a:t>
            </a:r>
            <a:endParaRPr>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
                <a:solidFill>
                  <a:schemeClr val="dk1"/>
                </a:solidFill>
                <a:latin typeface="Arial"/>
                <a:ea typeface="Arial"/>
                <a:cs typeface="Arial"/>
                <a:sym typeface="Arial"/>
              </a:rPr>
              <a:t>International Organization for Standardization (ISO) -</a:t>
            </a:r>
            <a:r>
              <a:rPr i="1" lang="en">
                <a:solidFill>
                  <a:schemeClr val="dk1"/>
                </a:solidFill>
                <a:latin typeface="Arial"/>
                <a:ea typeface="Arial"/>
                <a:cs typeface="Arial"/>
                <a:sym typeface="Arial"/>
              </a:rPr>
              <a:t> ISO/IEC 14888-3:2018 - Information technology - Security techniques - Digital signatures with appendix</a:t>
            </a:r>
            <a:r>
              <a:rPr i="1" lang="en">
                <a:solidFill>
                  <a:schemeClr val="dk1"/>
                </a:solidFill>
                <a:latin typeface="Arial"/>
                <a:ea typeface="Arial"/>
                <a:cs typeface="Arial"/>
                <a:sym typeface="Arial"/>
              </a:rPr>
              <a:t> -</a:t>
            </a:r>
            <a:r>
              <a:rPr i="1" lang="en">
                <a:solidFill>
                  <a:schemeClr val="dk1"/>
                </a:solidFill>
                <a:latin typeface="Arial"/>
                <a:ea typeface="Arial"/>
                <a:cs typeface="Arial"/>
                <a:sym typeface="Arial"/>
              </a:rPr>
              <a:t> Part 3: Discrete logarithm based mechanisms</a:t>
            </a:r>
            <a:r>
              <a:rPr lang="en">
                <a:solidFill>
                  <a:schemeClr val="dk1"/>
                </a:solidFill>
                <a:latin typeface="Arial"/>
                <a:ea typeface="Arial"/>
                <a:cs typeface="Arial"/>
                <a:sym typeface="Arial"/>
              </a:rPr>
              <a:t>: This document provides guidelines for the use of digital signature algorithms based on the ECDLP.</a:t>
            </a:r>
            <a:endParaRPr>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
                <a:solidFill>
                  <a:schemeClr val="dk1"/>
                </a:solidFill>
                <a:latin typeface="Arial"/>
                <a:ea typeface="Arial"/>
                <a:cs typeface="Arial"/>
                <a:sym typeface="Arial"/>
              </a:rPr>
              <a:t>American National Standards Institute (ANSI) - </a:t>
            </a:r>
            <a:r>
              <a:rPr i="1" lang="en">
                <a:solidFill>
                  <a:schemeClr val="dk1"/>
                </a:solidFill>
                <a:latin typeface="Arial"/>
                <a:ea typeface="Arial"/>
                <a:cs typeface="Arial"/>
                <a:sym typeface="Arial"/>
              </a:rPr>
              <a:t>X9.62-2005 - Public Key Cryptography for the Financial Services Industry: The Elliptic Curve Digital Signature Algorithm (ECDSA)</a:t>
            </a:r>
            <a:r>
              <a:rPr lang="en">
                <a:solidFill>
                  <a:schemeClr val="dk1"/>
                </a:solidFill>
                <a:latin typeface="Arial"/>
                <a:ea typeface="Arial"/>
                <a:cs typeface="Arial"/>
                <a:sym typeface="Arial"/>
              </a:rPr>
              <a:t>: This document provides specifications for ECDSA in the context of the financial services industry.</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a:t>
            </a:r>
            <a:endParaRPr/>
          </a:p>
        </p:txBody>
      </p:sp>
      <p:sp>
        <p:nvSpPr>
          <p:cNvPr id="155" name="Google Shape;155;p27"/>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First introduced in 1992 at the University of Waterloo, Canada. ECDSA is based on the mathematical concept of elliptic curves, however, it was not until the 1980s that elliptic curves were first applied to cryptography. The first practical implementation of ECDSA was developed in the 1990’s.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 algorithm gained wider attention in the early 2000s when it was included as part of the US National Institute of Standards and Technology (NIST) standard for digital signatures, known as the Digital Signature Algorithm (DSA).</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Overall, ECDSA has a relatively short history compared to other cryptographic algorithms, but it has quickly become one of the most widely used algorithms for digital signatures, due to its security, efficiency, and flexibility. </a:t>
            </a:r>
            <a:endParaRPr sz="1400"/>
          </a:p>
          <a:p>
            <a:pPr indent="0" lvl="0" marL="91440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 (1/4) </a:t>
            </a:r>
            <a:endParaRPr/>
          </a:p>
        </p:txBody>
      </p:sp>
      <p:sp>
        <p:nvSpPr>
          <p:cNvPr id="279" name="Google Shape;279;p45"/>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Barski, Conrad, and Chris Wilmer. "Cryptographic Methods Used in Bitcoin." </a:t>
            </a:r>
            <a:r>
              <a:rPr i="1" lang="en">
                <a:solidFill>
                  <a:srgbClr val="FFFFFF"/>
                </a:solidFill>
                <a:latin typeface="Times New Roman"/>
                <a:ea typeface="Times New Roman"/>
                <a:cs typeface="Times New Roman"/>
                <a:sym typeface="Times New Roman"/>
              </a:rPr>
              <a:t>Bitcoin for the Befuddled</a:t>
            </a:r>
            <a:r>
              <a:rPr lang="en">
                <a:solidFill>
                  <a:srgbClr val="FFFFFF"/>
                </a:solidFill>
                <a:latin typeface="Times New Roman"/>
                <a:ea typeface="Times New Roman"/>
                <a:cs typeface="Times New Roman"/>
                <a:sym typeface="Times New Roman"/>
              </a:rPr>
              <a:t>. </a:t>
            </a:r>
            <a:r>
              <a:rPr i="1" lang="en">
                <a:solidFill>
                  <a:srgbClr val="FFFFFF"/>
                </a:solidFill>
                <a:latin typeface="Times New Roman"/>
                <a:ea typeface="Times New Roman"/>
                <a:cs typeface="Times New Roman"/>
                <a:sym typeface="Times New Roman"/>
              </a:rPr>
              <a:t>Ebary.net</a:t>
            </a:r>
            <a:r>
              <a:rPr lang="en">
                <a:solidFill>
                  <a:srgbClr val="FFFFFF"/>
                </a:solidFill>
                <a:latin typeface="Times New Roman"/>
                <a:ea typeface="Times New Roman"/>
                <a:cs typeface="Times New Roman"/>
                <a:sym typeface="Times New Roman"/>
              </a:rPr>
              <a:t>, ebrary.net/7941/education/signing_bitcoin_transaction_using_ecdsa.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Buchanan, Bill. "Not Playing Randomly: The Sony PS3 and Bitcoin Crypto Hacks." </a:t>
            </a:r>
            <a:r>
              <a:rPr i="1" lang="en">
                <a:solidFill>
                  <a:srgbClr val="FFFFFF"/>
                </a:solidFill>
                <a:latin typeface="Times New Roman"/>
                <a:ea typeface="Times New Roman"/>
                <a:cs typeface="Times New Roman"/>
                <a:sym typeface="Times New Roman"/>
              </a:rPr>
              <a:t>ASecuritySite: When Bob Met Alice</a:t>
            </a:r>
            <a:r>
              <a:rPr lang="en">
                <a:solidFill>
                  <a:srgbClr val="FFFFFF"/>
                </a:solidFill>
                <a:latin typeface="Times New Roman"/>
                <a:ea typeface="Times New Roman"/>
                <a:cs typeface="Times New Roman"/>
                <a:sym typeface="Times New Roman"/>
              </a:rPr>
              <a:t>, Medium, 12 Nov. 2018, medium.com/asecuritysite-when-bob-met-alice/not-playing-randomly-the-sony-ps3-and-bitcoin-crypto-hacks-c1fe92bea9bc.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Centieiro, Henrique. "ECDSA — How to Programmatically Sign a Transaction." </a:t>
            </a:r>
            <a:r>
              <a:rPr i="1" lang="en">
                <a:solidFill>
                  <a:srgbClr val="FFFFFF"/>
                </a:solidFill>
                <a:latin typeface="Times New Roman"/>
                <a:ea typeface="Times New Roman"/>
                <a:cs typeface="Times New Roman"/>
                <a:sym typeface="Times New Roman"/>
              </a:rPr>
              <a:t>Level Up Coding</a:t>
            </a:r>
            <a:r>
              <a:rPr lang="en">
                <a:solidFill>
                  <a:srgbClr val="FFFFFF"/>
                </a:solidFill>
                <a:latin typeface="Times New Roman"/>
                <a:ea typeface="Times New Roman"/>
                <a:cs typeface="Times New Roman"/>
                <a:sym typeface="Times New Roman"/>
              </a:rPr>
              <a:t>, Medium, 20 June 2021, levelup.gitconnected.com/ecdsa-how-to-programmatically-sign-a-transaction-95eec854bca7. Accessed 20 Mar. 2023.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 (2/4) </a:t>
            </a:r>
            <a:endParaRPr/>
          </a:p>
          <a:p>
            <a:pPr indent="0" lvl="0" marL="0" rtl="0" algn="l">
              <a:spcBef>
                <a:spcPts val="0"/>
              </a:spcBef>
              <a:spcAft>
                <a:spcPts val="0"/>
              </a:spcAft>
              <a:buNone/>
            </a:pPr>
            <a:r>
              <a:t/>
            </a:r>
            <a:endParaRPr/>
          </a:p>
        </p:txBody>
      </p:sp>
      <p:sp>
        <p:nvSpPr>
          <p:cNvPr id="285" name="Google Shape;285;p46"/>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Certicom Research. </a:t>
            </a:r>
            <a:r>
              <a:rPr i="1" lang="en">
                <a:solidFill>
                  <a:srgbClr val="FFFFFF"/>
                </a:solidFill>
                <a:latin typeface="Times New Roman"/>
                <a:ea typeface="Times New Roman"/>
                <a:cs typeface="Times New Roman"/>
                <a:sym typeface="Times New Roman"/>
              </a:rPr>
              <a:t>SEC 2: Recommended Elliptic Curve Domain Parameters</a:t>
            </a:r>
            <a:r>
              <a:rPr lang="en">
                <a:solidFill>
                  <a:srgbClr val="FFFFFF"/>
                </a:solidFill>
                <a:latin typeface="Times New Roman"/>
                <a:ea typeface="Times New Roman"/>
                <a:cs typeface="Times New Roman"/>
                <a:sym typeface="Times New Roman"/>
              </a:rPr>
              <a:t>. 27 Jan. 2010. </a:t>
            </a:r>
            <a:r>
              <a:rPr i="1" lang="en">
                <a:solidFill>
                  <a:srgbClr val="FFFFFF"/>
                </a:solidFill>
                <a:latin typeface="Times New Roman"/>
                <a:ea typeface="Times New Roman"/>
                <a:cs typeface="Times New Roman"/>
                <a:sym typeface="Times New Roman"/>
              </a:rPr>
              <a:t>Standards for Efficient Cryptography</a:t>
            </a:r>
            <a:r>
              <a:rPr lang="en">
                <a:solidFill>
                  <a:srgbClr val="FFFFFF"/>
                </a:solidFill>
                <a:latin typeface="Times New Roman"/>
                <a:ea typeface="Times New Roman"/>
                <a:cs typeface="Times New Roman"/>
                <a:sym typeface="Times New Roman"/>
              </a:rPr>
              <a:t>, www.secg.org/sec2-v2.pdf.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Corbellini, Andrea. "ECDSA.py." 14 Dec. 2015. ECDSA Python Implementation.</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i="1" lang="en">
                <a:solidFill>
                  <a:srgbClr val="FFFFFF"/>
                </a:solidFill>
                <a:latin typeface="Times New Roman"/>
                <a:ea typeface="Times New Roman"/>
                <a:cs typeface="Times New Roman"/>
                <a:sym typeface="Times New Roman"/>
              </a:rPr>
              <a:t>Digital Signature Standard (DSS)</a:t>
            </a:r>
            <a:r>
              <a:rPr lang="en">
                <a:solidFill>
                  <a:srgbClr val="FFFFFF"/>
                </a:solidFill>
                <a:latin typeface="Times New Roman"/>
                <a:ea typeface="Times New Roman"/>
                <a:cs typeface="Times New Roman"/>
                <a:sym typeface="Times New Roman"/>
              </a:rPr>
              <a:t>. US Department of Commerce National Institute of Standards and Technology, July 2013. </a:t>
            </a:r>
            <a:r>
              <a:rPr i="1" lang="en">
                <a:solidFill>
                  <a:srgbClr val="FFFFFF"/>
                </a:solidFill>
                <a:latin typeface="Times New Roman"/>
                <a:ea typeface="Times New Roman"/>
                <a:cs typeface="Times New Roman"/>
                <a:sym typeface="Times New Roman"/>
              </a:rPr>
              <a:t>National Institute of Standards and Technology</a:t>
            </a:r>
            <a:r>
              <a:rPr lang="en">
                <a:solidFill>
                  <a:srgbClr val="FFFFFF"/>
                </a:solidFill>
                <a:latin typeface="Times New Roman"/>
                <a:ea typeface="Times New Roman"/>
                <a:cs typeface="Times New Roman"/>
                <a:sym typeface="Times New Roman"/>
              </a:rPr>
              <a:t>, https://doi.org/10.6028/NIST.FIPS.186-5.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"Elliptic Curve Signatures." </a:t>
            </a:r>
            <a:r>
              <a:rPr i="1" lang="en">
                <a:solidFill>
                  <a:srgbClr val="FFFFFF"/>
                </a:solidFill>
                <a:latin typeface="Times New Roman"/>
                <a:ea typeface="Times New Roman"/>
                <a:cs typeface="Times New Roman"/>
                <a:sym typeface="Times New Roman"/>
              </a:rPr>
              <a:t>Saylor Academy</a:t>
            </a:r>
            <a:r>
              <a:rPr lang="en">
                <a:solidFill>
                  <a:srgbClr val="FFFFFF"/>
                </a:solidFill>
                <a:latin typeface="Times New Roman"/>
                <a:ea typeface="Times New Roman"/>
                <a:cs typeface="Times New Roman"/>
                <a:sym typeface="Times New Roman"/>
              </a:rPr>
              <a:t>, learn.saylor.org/mod/book/tool/print/index.php?id=36341.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Froehlich, Andrew. "Elliptical Curve Cryptography." </a:t>
            </a:r>
            <a:r>
              <a:rPr i="1" lang="en">
                <a:solidFill>
                  <a:srgbClr val="FFFFFF"/>
                </a:solidFill>
                <a:latin typeface="Times New Roman"/>
                <a:ea typeface="Times New Roman"/>
                <a:cs typeface="Times New Roman"/>
                <a:sym typeface="Times New Roman"/>
              </a:rPr>
              <a:t>TechTarget</a:t>
            </a:r>
            <a:r>
              <a:rPr lang="en">
                <a:solidFill>
                  <a:srgbClr val="FFFFFF"/>
                </a:solidFill>
                <a:latin typeface="Times New Roman"/>
                <a:ea typeface="Times New Roman"/>
                <a:cs typeface="Times New Roman"/>
                <a:sym typeface="Times New Roman"/>
              </a:rPr>
              <a:t>, 4 Jan. 2022, www.techtarget.com/searchsecurity/definition/elliptical-curve-cryptography. Accessed 20 Mar. 2023.</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 (3/4)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1" name="Google Shape;291;p47"/>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Levy, Sharon. </a:t>
            </a:r>
            <a:r>
              <a:rPr i="1" lang="en">
                <a:solidFill>
                  <a:srgbClr val="FFFFFF"/>
                </a:solidFill>
                <a:latin typeface="Times New Roman"/>
                <a:ea typeface="Times New Roman"/>
                <a:cs typeface="Times New Roman"/>
                <a:sym typeface="Times New Roman"/>
              </a:rPr>
              <a:t>Performance and Security of ECDSA</a:t>
            </a:r>
            <a:r>
              <a:rPr lang="en">
                <a:solidFill>
                  <a:srgbClr val="FFFFFF"/>
                </a:solidFill>
                <a:latin typeface="Times New Roman"/>
                <a:ea typeface="Times New Roman"/>
                <a:cs typeface="Times New Roman"/>
                <a:sym typeface="Times New Roman"/>
              </a:rPr>
              <a:t>. 2015. </a:t>
            </a:r>
            <a:r>
              <a:rPr i="1" lang="en">
                <a:solidFill>
                  <a:srgbClr val="FFFFFF"/>
                </a:solidFill>
                <a:latin typeface="Times New Roman"/>
                <a:ea typeface="Times New Roman"/>
                <a:cs typeface="Times New Roman"/>
                <a:sym typeface="Times New Roman"/>
              </a:rPr>
              <a:t>CSU San Bernardino</a:t>
            </a:r>
            <a:r>
              <a:rPr lang="en">
                <a:solidFill>
                  <a:srgbClr val="FFFFFF"/>
                </a:solidFill>
                <a:latin typeface="Times New Roman"/>
                <a:ea typeface="Times New Roman"/>
                <a:cs typeface="Times New Roman"/>
                <a:sym typeface="Times New Roman"/>
              </a:rPr>
              <a:t>, koclab.cs.ucsb.edu/teaching/ecc/project/2015Projects/Levy.pdf.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Marshall, Blair. Weblog post. </a:t>
            </a:r>
            <a:r>
              <a:rPr i="1" lang="en">
                <a:solidFill>
                  <a:srgbClr val="FFFFFF"/>
                </a:solidFill>
                <a:latin typeface="Times New Roman"/>
                <a:ea typeface="Times New Roman"/>
                <a:cs typeface="Times New Roman"/>
                <a:sym typeface="Times New Roman"/>
              </a:rPr>
              <a:t>How Does ECDSA Work in Bitcoin</a:t>
            </a:r>
            <a:r>
              <a:rPr lang="en">
                <a:solidFill>
                  <a:srgbClr val="FFFFFF"/>
                </a:solidFill>
                <a:latin typeface="Times New Roman"/>
                <a:ea typeface="Times New Roman"/>
                <a:cs typeface="Times New Roman"/>
                <a:sym typeface="Times New Roman"/>
              </a:rPr>
              <a:t>, Medium, 22 Feb. 2018, medium.com/@blairlmarshall/how-does-ecdsa-work-in-bitcoin-7819d201a3ec.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Rykwalder, Eric. "The Math Behind the Bitcoin Protocol." </a:t>
            </a:r>
            <a:r>
              <a:rPr i="1" lang="en">
                <a:solidFill>
                  <a:srgbClr val="FFFFFF"/>
                </a:solidFill>
                <a:latin typeface="Times New Roman"/>
                <a:ea typeface="Times New Roman"/>
                <a:cs typeface="Times New Roman"/>
                <a:sym typeface="Times New Roman"/>
              </a:rPr>
              <a:t>Coindesk</a:t>
            </a:r>
            <a:r>
              <a:rPr lang="en">
                <a:solidFill>
                  <a:srgbClr val="FFFFFF"/>
                </a:solidFill>
                <a:latin typeface="Times New Roman"/>
                <a:ea typeface="Times New Roman"/>
                <a:cs typeface="Times New Roman"/>
                <a:sym typeface="Times New Roman"/>
              </a:rPr>
              <a:t>, 11 Sept. 2021. </a:t>
            </a:r>
            <a:r>
              <a:rPr i="1" lang="en">
                <a:solidFill>
                  <a:srgbClr val="FFFFFF"/>
                </a:solidFill>
                <a:latin typeface="Times New Roman"/>
                <a:ea typeface="Times New Roman"/>
                <a:cs typeface="Times New Roman"/>
                <a:sym typeface="Times New Roman"/>
              </a:rPr>
              <a:t>CoinDesk</a:t>
            </a:r>
            <a:r>
              <a:rPr lang="en">
                <a:solidFill>
                  <a:srgbClr val="FFFFFF"/>
                </a:solidFill>
                <a:latin typeface="Times New Roman"/>
                <a:ea typeface="Times New Roman"/>
                <a:cs typeface="Times New Roman"/>
                <a:sym typeface="Times New Roman"/>
              </a:rPr>
              <a:t>, www.coindesk.com/markets/2014/10/19/the-math-behind-the-bitcoin-protocol/.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Snifikino. "Understanding How ECDSA Protects Your Data." </a:t>
            </a:r>
            <a:r>
              <a:rPr i="1" lang="en">
                <a:solidFill>
                  <a:srgbClr val="FFFFFF"/>
                </a:solidFill>
                <a:latin typeface="Times New Roman"/>
                <a:ea typeface="Times New Roman"/>
                <a:cs typeface="Times New Roman"/>
                <a:sym typeface="Times New Roman"/>
              </a:rPr>
              <a:t>Instructables</a:t>
            </a:r>
            <a:r>
              <a:rPr lang="en">
                <a:solidFill>
                  <a:srgbClr val="FFFFFF"/>
                </a:solidFill>
                <a:latin typeface="Times New Roman"/>
                <a:ea typeface="Times New Roman"/>
                <a:cs typeface="Times New Roman"/>
                <a:sym typeface="Times New Roman"/>
              </a:rPr>
              <a:t>, Autodesk, www.instructables.com/Understanding-how-ECDSA-protects-your-data/.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Teske, Edlyn. Weblog post. </a:t>
            </a:r>
            <a:r>
              <a:rPr i="1" lang="en">
                <a:solidFill>
                  <a:srgbClr val="FFFFFF"/>
                </a:solidFill>
                <a:latin typeface="Times New Roman"/>
                <a:ea typeface="Times New Roman"/>
                <a:cs typeface="Times New Roman"/>
                <a:sym typeface="Times New Roman"/>
              </a:rPr>
              <a:t>Explaining the Java ECDSA Critical Vulnerability</a:t>
            </a:r>
            <a:r>
              <a:rPr lang="en">
                <a:solidFill>
                  <a:srgbClr val="FFFFFF"/>
                </a:solidFill>
                <a:latin typeface="Times New Roman"/>
                <a:ea typeface="Times New Roman"/>
                <a:cs typeface="Times New Roman"/>
                <a:sym typeface="Times New Roman"/>
              </a:rPr>
              <a:t>, Cryptomathic, 3 May 2022, www.cryptomathic.com/news-events/blog/explaining-the-java-ecdsa-critical-vulnerability. Accessed 20 Mar. 2023.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 (4/4)</a:t>
            </a:r>
            <a:endParaRPr/>
          </a:p>
        </p:txBody>
      </p:sp>
      <p:sp>
        <p:nvSpPr>
          <p:cNvPr id="297" name="Google Shape;297;p48"/>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Walker, Greg. </a:t>
            </a:r>
            <a:r>
              <a:rPr i="1" lang="en">
                <a:solidFill>
                  <a:srgbClr val="FFFFFF"/>
                </a:solidFill>
                <a:latin typeface="Times New Roman"/>
                <a:ea typeface="Times New Roman"/>
                <a:cs typeface="Times New Roman"/>
                <a:sym typeface="Times New Roman"/>
              </a:rPr>
              <a:t>ECDSA | How to Create Public Keys and Signatures in Bitcoin</a:t>
            </a:r>
            <a:r>
              <a:rPr lang="en">
                <a:solidFill>
                  <a:srgbClr val="FFFFFF"/>
                </a:solidFill>
                <a:latin typeface="Times New Roman"/>
                <a:ea typeface="Times New Roman"/>
                <a:cs typeface="Times New Roman"/>
                <a:sym typeface="Times New Roman"/>
              </a:rPr>
              <a:t>. 26 Aug. 2021. </a:t>
            </a:r>
            <a:r>
              <a:rPr i="1" lang="en">
                <a:solidFill>
                  <a:srgbClr val="FFFFFF"/>
                </a:solidFill>
                <a:latin typeface="Times New Roman"/>
                <a:ea typeface="Times New Roman"/>
                <a:cs typeface="Times New Roman"/>
                <a:sym typeface="Times New Roman"/>
              </a:rPr>
              <a:t>Learn Me a Bitcoin</a:t>
            </a:r>
            <a:r>
              <a:rPr lang="en">
                <a:solidFill>
                  <a:srgbClr val="FFFFFF"/>
                </a:solidFill>
                <a:latin typeface="Times New Roman"/>
                <a:ea typeface="Times New Roman"/>
                <a:cs typeface="Times New Roman"/>
                <a:sym typeface="Times New Roman"/>
              </a:rPr>
              <a:t>, learnmeabitcoin.com/technical/ecdsa. Accessed 20 Mar. 2023.</a:t>
            </a:r>
            <a:endParaRPr sz="1000">
              <a:solidFill>
                <a:srgbClr val="FFFFFF"/>
              </a:solidFill>
              <a:latin typeface="Calibri"/>
              <a:ea typeface="Calibri"/>
              <a:cs typeface="Calibri"/>
              <a:sym typeface="Calibri"/>
            </a:endParaRPr>
          </a:p>
          <a:p>
            <a:pPr indent="-476250" lvl="0" marL="457200" rtl="0" algn="l">
              <a:lnSpc>
                <a:spcPct val="200000"/>
              </a:lnSpc>
              <a:spcBef>
                <a:spcPts val="0"/>
              </a:spcBef>
              <a:spcAft>
                <a:spcPts val="0"/>
              </a:spcAft>
              <a:buNone/>
            </a:pPr>
            <a:r>
              <a:rPr lang="en">
                <a:solidFill>
                  <a:srgbClr val="FFFFFF"/>
                </a:solidFill>
                <a:latin typeface="Times New Roman"/>
                <a:ea typeface="Times New Roman"/>
                <a:cs typeface="Times New Roman"/>
                <a:sym typeface="Times New Roman"/>
              </a:rPr>
              <a:t>"Why Digital Signatures Are Essential for Blockchains." </a:t>
            </a:r>
            <a:r>
              <a:rPr i="1" lang="en">
                <a:solidFill>
                  <a:srgbClr val="FFFFFF"/>
                </a:solidFill>
                <a:latin typeface="Times New Roman"/>
                <a:ea typeface="Times New Roman"/>
                <a:cs typeface="Times New Roman"/>
                <a:sym typeface="Times New Roman"/>
              </a:rPr>
              <a:t>Coinbase</a:t>
            </a:r>
            <a:r>
              <a:rPr lang="en">
                <a:solidFill>
                  <a:srgbClr val="FFFFFF"/>
                </a:solidFill>
                <a:latin typeface="Times New Roman"/>
                <a:ea typeface="Times New Roman"/>
                <a:cs typeface="Times New Roman"/>
                <a:sym typeface="Times New Roman"/>
              </a:rPr>
              <a:t>, 25 Jan. 2022, www.coinbase.com/cloud/discover/dev-foundations/digital-signatures. Accessed 20 Mar. 2023.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732000" y="2010451"/>
            <a:ext cx="7680000" cy="11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Q&amp;A</a:t>
            </a:r>
            <a:endParaRPr/>
          </a:p>
          <a:p>
            <a:pPr indent="0" lvl="0" marL="0" rtl="0" algn="ctr">
              <a:spcBef>
                <a:spcPts val="0"/>
              </a:spcBef>
              <a:spcAft>
                <a:spcPts val="0"/>
              </a:spcAft>
              <a:buNone/>
            </a:pPr>
            <a:r>
              <a:rPr i="1" lang="en"/>
              <a:t>Ask or not to ask, that is the question</a:t>
            </a:r>
            <a:endParaRPr i="1"/>
          </a:p>
        </p:txBody>
      </p:sp>
      <p:pic>
        <p:nvPicPr>
          <p:cNvPr id="303" name="Google Shape;303;p49"/>
          <p:cNvPicPr preferRelativeResize="0"/>
          <p:nvPr/>
        </p:nvPicPr>
        <p:blipFill>
          <a:blip r:embed="rId3">
            <a:alphaModFix/>
          </a:blip>
          <a:stretch>
            <a:fillRect/>
          </a:stretch>
        </p:blipFill>
        <p:spPr>
          <a:xfrm flipH="1">
            <a:off x="1" y="2571750"/>
            <a:ext cx="1873149" cy="2571751"/>
          </a:xfrm>
          <a:prstGeom prst="rect">
            <a:avLst/>
          </a:prstGeom>
          <a:noFill/>
          <a:ln>
            <a:noFill/>
          </a:ln>
        </p:spPr>
      </p:pic>
      <p:pic>
        <p:nvPicPr>
          <p:cNvPr id="304" name="Google Shape;304;p49"/>
          <p:cNvPicPr preferRelativeResize="0"/>
          <p:nvPr/>
        </p:nvPicPr>
        <p:blipFill>
          <a:blip r:embed="rId3">
            <a:alphaModFix/>
          </a:blip>
          <a:stretch>
            <a:fillRect/>
          </a:stretch>
        </p:blipFill>
        <p:spPr>
          <a:xfrm>
            <a:off x="7270850" y="2572325"/>
            <a:ext cx="1873149" cy="2571174"/>
          </a:xfrm>
          <a:prstGeom prst="rect">
            <a:avLst/>
          </a:prstGeom>
          <a:noFill/>
          <a:ln>
            <a:noFill/>
          </a:ln>
        </p:spPr>
      </p:pic>
      <p:pic>
        <p:nvPicPr>
          <p:cNvPr id="305" name="Google Shape;305;p49"/>
          <p:cNvPicPr preferRelativeResize="0"/>
          <p:nvPr/>
        </p:nvPicPr>
        <p:blipFill>
          <a:blip r:embed="rId3">
            <a:alphaModFix/>
          </a:blip>
          <a:stretch>
            <a:fillRect/>
          </a:stretch>
        </p:blipFill>
        <p:spPr>
          <a:xfrm flipH="1" rot="10800000">
            <a:off x="7270850" y="0"/>
            <a:ext cx="1873149" cy="2580250"/>
          </a:xfrm>
          <a:prstGeom prst="rect">
            <a:avLst/>
          </a:prstGeom>
          <a:noFill/>
          <a:ln>
            <a:noFill/>
          </a:ln>
        </p:spPr>
      </p:pic>
      <p:pic>
        <p:nvPicPr>
          <p:cNvPr id="306" name="Google Shape;306;p49"/>
          <p:cNvPicPr preferRelativeResize="0"/>
          <p:nvPr/>
        </p:nvPicPr>
        <p:blipFill>
          <a:blip r:embed="rId3">
            <a:alphaModFix/>
          </a:blip>
          <a:stretch>
            <a:fillRect/>
          </a:stretch>
        </p:blipFill>
        <p:spPr>
          <a:xfrm rot="10800000">
            <a:off x="1" y="1"/>
            <a:ext cx="1873149" cy="2571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732000" y="2258407"/>
            <a:ext cx="76800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 for listening! </a:t>
            </a:r>
            <a:endParaRPr/>
          </a:p>
        </p:txBody>
      </p:sp>
      <p:pic>
        <p:nvPicPr>
          <p:cNvPr id="312" name="Google Shape;312;p50"/>
          <p:cNvPicPr preferRelativeResize="0"/>
          <p:nvPr/>
        </p:nvPicPr>
        <p:blipFill>
          <a:blip r:embed="rId3">
            <a:alphaModFix/>
          </a:blip>
          <a:stretch>
            <a:fillRect/>
          </a:stretch>
        </p:blipFill>
        <p:spPr>
          <a:xfrm>
            <a:off x="-7" y="0"/>
            <a:ext cx="1459276" cy="1874076"/>
          </a:xfrm>
          <a:prstGeom prst="rect">
            <a:avLst/>
          </a:prstGeom>
          <a:noFill/>
          <a:ln>
            <a:noFill/>
          </a:ln>
        </p:spPr>
      </p:pic>
      <p:pic>
        <p:nvPicPr>
          <p:cNvPr id="313" name="Google Shape;313;p50"/>
          <p:cNvPicPr preferRelativeResize="0"/>
          <p:nvPr/>
        </p:nvPicPr>
        <p:blipFill>
          <a:blip r:embed="rId4">
            <a:alphaModFix/>
          </a:blip>
          <a:stretch>
            <a:fillRect/>
          </a:stretch>
        </p:blipFill>
        <p:spPr>
          <a:xfrm>
            <a:off x="1314426" y="74425"/>
            <a:ext cx="2355676" cy="2355676"/>
          </a:xfrm>
          <a:prstGeom prst="rect">
            <a:avLst/>
          </a:prstGeom>
          <a:noFill/>
          <a:ln>
            <a:noFill/>
          </a:ln>
        </p:spPr>
      </p:pic>
      <p:pic>
        <p:nvPicPr>
          <p:cNvPr id="314" name="Google Shape;314;p50"/>
          <p:cNvPicPr preferRelativeResize="0"/>
          <p:nvPr/>
        </p:nvPicPr>
        <p:blipFill>
          <a:blip r:embed="rId5">
            <a:alphaModFix/>
          </a:blip>
          <a:stretch>
            <a:fillRect/>
          </a:stretch>
        </p:blipFill>
        <p:spPr>
          <a:xfrm>
            <a:off x="0" y="3572400"/>
            <a:ext cx="2355674" cy="1571100"/>
          </a:xfrm>
          <a:prstGeom prst="rect">
            <a:avLst/>
          </a:prstGeom>
          <a:noFill/>
          <a:ln>
            <a:noFill/>
          </a:ln>
        </p:spPr>
      </p:pic>
      <p:pic>
        <p:nvPicPr>
          <p:cNvPr id="315" name="Google Shape;315;p50"/>
          <p:cNvPicPr preferRelativeResize="0"/>
          <p:nvPr/>
        </p:nvPicPr>
        <p:blipFill>
          <a:blip r:embed="rId6">
            <a:alphaModFix/>
          </a:blip>
          <a:stretch>
            <a:fillRect/>
          </a:stretch>
        </p:blipFill>
        <p:spPr>
          <a:xfrm>
            <a:off x="7684725" y="-452737"/>
            <a:ext cx="1459275" cy="2779545"/>
          </a:xfrm>
          <a:prstGeom prst="rect">
            <a:avLst/>
          </a:prstGeom>
          <a:noFill/>
          <a:ln>
            <a:noFill/>
          </a:ln>
        </p:spPr>
      </p:pic>
      <p:pic>
        <p:nvPicPr>
          <p:cNvPr id="316" name="Google Shape;316;p50"/>
          <p:cNvPicPr preferRelativeResize="0"/>
          <p:nvPr/>
        </p:nvPicPr>
        <p:blipFill>
          <a:blip r:embed="rId7">
            <a:alphaModFix/>
          </a:blip>
          <a:stretch>
            <a:fillRect/>
          </a:stretch>
        </p:blipFill>
        <p:spPr>
          <a:xfrm>
            <a:off x="7285577" y="3189900"/>
            <a:ext cx="1858419" cy="1953607"/>
          </a:xfrm>
          <a:prstGeom prst="rect">
            <a:avLst/>
          </a:prstGeom>
          <a:noFill/>
          <a:ln>
            <a:noFill/>
          </a:ln>
        </p:spPr>
      </p:pic>
      <p:pic>
        <p:nvPicPr>
          <p:cNvPr id="317" name="Google Shape;317;p50"/>
          <p:cNvPicPr preferRelativeResize="0"/>
          <p:nvPr/>
        </p:nvPicPr>
        <p:blipFill>
          <a:blip r:embed="rId8">
            <a:alphaModFix/>
          </a:blip>
          <a:stretch>
            <a:fillRect/>
          </a:stretch>
        </p:blipFill>
        <p:spPr>
          <a:xfrm rot="10800000">
            <a:off x="5484602" y="-868425"/>
            <a:ext cx="1953606" cy="1953606"/>
          </a:xfrm>
          <a:prstGeom prst="rect">
            <a:avLst/>
          </a:prstGeom>
          <a:noFill/>
          <a:ln>
            <a:noFill/>
          </a:ln>
        </p:spPr>
      </p:pic>
      <p:pic>
        <p:nvPicPr>
          <p:cNvPr id="318" name="Google Shape;318;p50"/>
          <p:cNvPicPr preferRelativeResize="0"/>
          <p:nvPr/>
        </p:nvPicPr>
        <p:blipFill>
          <a:blip r:embed="rId9">
            <a:alphaModFix/>
          </a:blip>
          <a:stretch>
            <a:fillRect/>
          </a:stretch>
        </p:blipFill>
        <p:spPr>
          <a:xfrm>
            <a:off x="4399975" y="4137050"/>
            <a:ext cx="1337574" cy="2236227"/>
          </a:xfrm>
          <a:prstGeom prst="rect">
            <a:avLst/>
          </a:prstGeom>
          <a:noFill/>
          <a:ln>
            <a:noFill/>
          </a:ln>
        </p:spPr>
      </p:pic>
      <p:pic>
        <p:nvPicPr>
          <p:cNvPr id="319" name="Google Shape;319;p50"/>
          <p:cNvPicPr preferRelativeResize="0"/>
          <p:nvPr/>
        </p:nvPicPr>
        <p:blipFill>
          <a:blip r:embed="rId10">
            <a:alphaModFix/>
          </a:blip>
          <a:stretch>
            <a:fillRect/>
          </a:stretch>
        </p:blipFill>
        <p:spPr>
          <a:xfrm rot="-4207823">
            <a:off x="8403061" y="781284"/>
            <a:ext cx="1766028" cy="3885305"/>
          </a:xfrm>
          <a:prstGeom prst="rect">
            <a:avLst/>
          </a:prstGeom>
          <a:noFill/>
          <a:ln>
            <a:noFill/>
          </a:ln>
        </p:spPr>
      </p:pic>
      <p:pic>
        <p:nvPicPr>
          <p:cNvPr id="320" name="Google Shape;320;p50"/>
          <p:cNvPicPr preferRelativeResize="0"/>
          <p:nvPr/>
        </p:nvPicPr>
        <p:blipFill>
          <a:blip r:embed="rId11">
            <a:alphaModFix/>
          </a:blip>
          <a:stretch>
            <a:fillRect/>
          </a:stretch>
        </p:blipFill>
        <p:spPr>
          <a:xfrm rot="10800000">
            <a:off x="3411377" y="-852038"/>
            <a:ext cx="1920826" cy="1920826"/>
          </a:xfrm>
          <a:prstGeom prst="rect">
            <a:avLst/>
          </a:prstGeom>
          <a:noFill/>
          <a:ln>
            <a:noFill/>
          </a:ln>
        </p:spPr>
      </p:pic>
      <p:pic>
        <p:nvPicPr>
          <p:cNvPr id="321" name="Google Shape;321;p50"/>
          <p:cNvPicPr preferRelativeResize="0"/>
          <p:nvPr/>
        </p:nvPicPr>
        <p:blipFill>
          <a:blip r:embed="rId12">
            <a:alphaModFix/>
          </a:blip>
          <a:stretch>
            <a:fillRect/>
          </a:stretch>
        </p:blipFill>
        <p:spPr>
          <a:xfrm rot="2906327">
            <a:off x="-509776" y="2114075"/>
            <a:ext cx="1787976" cy="1787976"/>
          </a:xfrm>
          <a:prstGeom prst="rect">
            <a:avLst/>
          </a:prstGeom>
          <a:noFill/>
          <a:ln>
            <a:noFill/>
          </a:ln>
        </p:spPr>
      </p:pic>
      <p:pic>
        <p:nvPicPr>
          <p:cNvPr id="322" name="Google Shape;322;p50"/>
          <p:cNvPicPr preferRelativeResize="0"/>
          <p:nvPr/>
        </p:nvPicPr>
        <p:blipFill>
          <a:blip r:embed="rId13">
            <a:alphaModFix/>
          </a:blip>
          <a:stretch>
            <a:fillRect/>
          </a:stretch>
        </p:blipFill>
        <p:spPr>
          <a:xfrm>
            <a:off x="6596997" y="4498500"/>
            <a:ext cx="618600" cy="961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Overview</a:t>
            </a:r>
            <a:endParaRPr/>
          </a:p>
        </p:txBody>
      </p:sp>
      <p:sp>
        <p:nvSpPr>
          <p:cNvPr id="161" name="Google Shape;161;p28"/>
          <p:cNvSpPr txBox="1"/>
          <p:nvPr>
            <p:ph idx="1" type="body"/>
          </p:nvPr>
        </p:nvSpPr>
        <p:spPr>
          <a:xfrm>
            <a:off x="737075" y="1423800"/>
            <a:ext cx="7719300" cy="3148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Create an </a:t>
            </a:r>
            <a:r>
              <a:rPr lang="en" sz="1400"/>
              <a:t>elliptical</a:t>
            </a:r>
            <a:r>
              <a:rPr lang="en" sz="1400"/>
              <a:t> curve</a:t>
            </a:r>
            <a:endParaRPr sz="1400"/>
          </a:p>
          <a:p>
            <a:pPr indent="-317500" lvl="0" marL="457200" rtl="0" algn="l">
              <a:spcBef>
                <a:spcPts val="0"/>
              </a:spcBef>
              <a:spcAft>
                <a:spcPts val="0"/>
              </a:spcAft>
              <a:buSzPts val="1400"/>
              <a:buAutoNum type="arabicPeriod"/>
            </a:pPr>
            <a:r>
              <a:rPr lang="en" sz="1400"/>
              <a:t>Note a random point on the graph</a:t>
            </a:r>
            <a:endParaRPr sz="1400"/>
          </a:p>
          <a:p>
            <a:pPr indent="-317500" lvl="0" marL="457200" rtl="0" algn="l">
              <a:spcBef>
                <a:spcPts val="0"/>
              </a:spcBef>
              <a:spcAft>
                <a:spcPts val="0"/>
              </a:spcAft>
              <a:buSzPts val="1400"/>
              <a:buAutoNum type="arabicPeriod"/>
            </a:pPr>
            <a:r>
              <a:rPr lang="en" sz="1400"/>
              <a:t>Generate a private key (160, 192, 256, or 384-bit)</a:t>
            </a:r>
            <a:endParaRPr sz="1400"/>
          </a:p>
          <a:p>
            <a:pPr indent="-317500" lvl="0" marL="457200" rtl="0" algn="l">
              <a:spcBef>
                <a:spcPts val="0"/>
              </a:spcBef>
              <a:spcAft>
                <a:spcPts val="0"/>
              </a:spcAft>
              <a:buSzPts val="1400"/>
              <a:buAutoNum type="arabicPeriod"/>
            </a:pPr>
            <a:r>
              <a:rPr lang="en" sz="1400"/>
              <a:t>Use the point of origin &amp; private key to make a public key</a:t>
            </a:r>
            <a:endParaRPr sz="1400"/>
          </a:p>
          <a:p>
            <a:pPr indent="-317500" lvl="0" marL="457200" rtl="0" algn="l">
              <a:spcBef>
                <a:spcPts val="0"/>
              </a:spcBef>
              <a:spcAft>
                <a:spcPts val="0"/>
              </a:spcAft>
              <a:buSzPts val="1400"/>
              <a:buAutoNum type="arabicPeriod"/>
            </a:pPr>
            <a:r>
              <a:rPr lang="en" sz="1400"/>
              <a:t>Use the private key and file hash to sign the file (create signature of same size as private key)</a:t>
            </a:r>
            <a:endParaRPr sz="1400"/>
          </a:p>
          <a:p>
            <a:pPr indent="-317500" lvl="0" marL="457200" rtl="0" algn="l">
              <a:spcBef>
                <a:spcPts val="0"/>
              </a:spcBef>
              <a:spcAft>
                <a:spcPts val="0"/>
              </a:spcAft>
              <a:buSzPts val="1400"/>
              <a:buAutoNum type="arabicPeriod"/>
            </a:pPr>
            <a:r>
              <a:rPr lang="en" sz="1400"/>
              <a:t>Use the public key to verify that the signature is valid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*Note: ECDSA </a:t>
            </a:r>
            <a:r>
              <a:rPr lang="en" sz="1400"/>
              <a:t>≠ encryption</a:t>
            </a:r>
            <a:endParaRPr sz="1400"/>
          </a:p>
          <a:p>
            <a:pPr indent="0" lvl="0" marL="0" rtl="0" algn="l">
              <a:spcBef>
                <a:spcPts val="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ECC - Fundamentals</a:t>
            </a:r>
            <a:endParaRPr/>
          </a:p>
        </p:txBody>
      </p:sp>
      <p:sp>
        <p:nvSpPr>
          <p:cNvPr id="167" name="Google Shape;167;p29"/>
          <p:cNvSpPr txBox="1"/>
          <p:nvPr>
            <p:ph idx="1" type="body"/>
          </p:nvPr>
        </p:nvSpPr>
        <p:spPr>
          <a:xfrm>
            <a:off x="311700" y="1152475"/>
            <a:ext cx="41628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ECDSA fundamentally relies on elliptical curve cryptography.</a:t>
            </a:r>
            <a:endParaRPr/>
          </a:p>
          <a:p>
            <a:pPr indent="-304800" lvl="0" marL="457200" rtl="0" algn="l">
              <a:spcBef>
                <a:spcPts val="0"/>
              </a:spcBef>
              <a:spcAft>
                <a:spcPts val="0"/>
              </a:spcAft>
              <a:buSzPts val="1200"/>
              <a:buChar char="●"/>
            </a:pPr>
            <a:r>
              <a:rPr lang="en"/>
              <a:t>y</a:t>
            </a:r>
            <a:r>
              <a:rPr baseline="30000" lang="en"/>
              <a:t>2</a:t>
            </a:r>
            <a:r>
              <a:rPr lang="en"/>
              <a:t> = (x</a:t>
            </a:r>
            <a:r>
              <a:rPr baseline="30000" lang="en"/>
              <a:t>3</a:t>
            </a:r>
            <a:r>
              <a:rPr lang="en"/>
              <a:t> + ax + b) mod p</a:t>
            </a:r>
            <a:endParaRPr/>
          </a:p>
          <a:p>
            <a:pPr indent="-304800" lvl="1" marL="914400" rtl="0" algn="l">
              <a:spcBef>
                <a:spcPts val="0"/>
              </a:spcBef>
              <a:spcAft>
                <a:spcPts val="0"/>
              </a:spcAft>
              <a:buSzPts val="1200"/>
              <a:buChar char="○"/>
            </a:pPr>
            <a:r>
              <a:rPr lang="en"/>
              <a:t>p - the prime modulo – the range of values is from 0 to p-1</a:t>
            </a:r>
            <a:endParaRPr/>
          </a:p>
          <a:p>
            <a:pPr indent="-304800" lvl="1" marL="914400" rtl="0" algn="l">
              <a:spcBef>
                <a:spcPts val="0"/>
              </a:spcBef>
              <a:spcAft>
                <a:spcPts val="0"/>
              </a:spcAft>
              <a:buSzPts val="1200"/>
              <a:buChar char="○"/>
            </a:pPr>
            <a:r>
              <a:rPr lang="en"/>
              <a:t>p i</a:t>
            </a:r>
            <a:r>
              <a:rPr lang="en"/>
              <a:t>s important, as it determines the amount of possible private keys that can be generated</a:t>
            </a:r>
            <a:endParaRPr/>
          </a:p>
          <a:p>
            <a:pPr indent="-304800" lvl="1" marL="914400" rtl="0" algn="l">
              <a:spcBef>
                <a:spcPts val="0"/>
              </a:spcBef>
              <a:spcAft>
                <a:spcPts val="0"/>
              </a:spcAft>
              <a:buSzPts val="1200"/>
              <a:buChar char="○"/>
            </a:pPr>
            <a:r>
              <a:rPr lang="en"/>
              <a:t>a &amp; b - curve parameters</a:t>
            </a:r>
            <a:endParaRPr/>
          </a:p>
          <a:p>
            <a:pPr indent="-304800" lvl="1" marL="914400" rtl="0" algn="l">
              <a:spcBef>
                <a:spcPts val="0"/>
              </a:spcBef>
              <a:spcAft>
                <a:spcPts val="0"/>
              </a:spcAft>
              <a:buSzPts val="1200"/>
              <a:buChar char="○"/>
            </a:pPr>
            <a:r>
              <a:rPr lang="en"/>
              <a:t>y</a:t>
            </a:r>
            <a:r>
              <a:rPr baseline="30000" lang="en"/>
              <a:t>2</a:t>
            </a:r>
            <a:r>
              <a:rPr lang="en"/>
              <a:t> means that the curve is symmetric along the x-axis</a:t>
            </a:r>
            <a:endParaRPr/>
          </a:p>
        </p:txBody>
      </p:sp>
      <p:pic>
        <p:nvPicPr>
          <p:cNvPr id="168" name="Google Shape;168;p29"/>
          <p:cNvPicPr preferRelativeResize="0"/>
          <p:nvPr/>
        </p:nvPicPr>
        <p:blipFill>
          <a:blip r:embed="rId3">
            <a:alphaModFix/>
          </a:blip>
          <a:stretch>
            <a:fillRect/>
          </a:stretch>
        </p:blipFill>
        <p:spPr>
          <a:xfrm>
            <a:off x="5194575" y="165575"/>
            <a:ext cx="3528199" cy="4275774"/>
          </a:xfrm>
          <a:prstGeom prst="rect">
            <a:avLst/>
          </a:prstGeom>
          <a:noFill/>
          <a:ln>
            <a:noFill/>
          </a:ln>
        </p:spPr>
      </p:pic>
      <p:pic>
        <p:nvPicPr>
          <p:cNvPr id="169" name="Google Shape;169;p29"/>
          <p:cNvPicPr preferRelativeResize="0"/>
          <p:nvPr/>
        </p:nvPicPr>
        <p:blipFill>
          <a:blip r:embed="rId4">
            <a:alphaModFix/>
          </a:blip>
          <a:stretch>
            <a:fillRect/>
          </a:stretch>
        </p:blipFill>
        <p:spPr>
          <a:xfrm>
            <a:off x="5787537" y="4568875"/>
            <a:ext cx="2342288" cy="36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p:nvPr/>
        </p:nvSpPr>
        <p:spPr>
          <a:xfrm>
            <a:off x="4735188" y="836150"/>
            <a:ext cx="4266600" cy="3808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txBox="1"/>
          <p:nvPr>
            <p:ph type="title"/>
          </p:nvPr>
        </p:nvSpPr>
        <p:spPr>
          <a:xfrm>
            <a:off x="731925" y="317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ECC Addition</a:t>
            </a:r>
            <a:endParaRPr/>
          </a:p>
        </p:txBody>
      </p:sp>
      <p:sp>
        <p:nvSpPr>
          <p:cNvPr id="176" name="Google Shape;176;p30"/>
          <p:cNvSpPr txBox="1"/>
          <p:nvPr>
            <p:ph idx="1" type="body"/>
          </p:nvPr>
        </p:nvSpPr>
        <p:spPr>
          <a:xfrm>
            <a:off x="301975" y="943925"/>
            <a:ext cx="4128900" cy="38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Given points on the curve P and Q, </a:t>
            </a:r>
            <a:endParaRPr sz="1400"/>
          </a:p>
          <a:p>
            <a:pPr indent="-317500" lvl="0" marL="457200" rtl="0" algn="l">
              <a:spcBef>
                <a:spcPts val="0"/>
              </a:spcBef>
              <a:spcAft>
                <a:spcPts val="0"/>
              </a:spcAft>
              <a:buSzPts val="1400"/>
              <a:buAutoNum type="arabicPeriod"/>
            </a:pPr>
            <a:r>
              <a:rPr lang="en" sz="1400"/>
              <a:t>Draw a line that intersects P and Q, such that it also intersects with a third point, -R. </a:t>
            </a:r>
            <a:endParaRPr sz="1400"/>
          </a:p>
          <a:p>
            <a:pPr indent="-317500" lvl="0" marL="457200" rtl="0" algn="l">
              <a:spcBef>
                <a:spcPts val="0"/>
              </a:spcBef>
              <a:spcAft>
                <a:spcPts val="0"/>
              </a:spcAft>
              <a:buSzPts val="1400"/>
              <a:buAutoNum type="arabicPeriod"/>
            </a:pPr>
            <a:r>
              <a:rPr lang="en" sz="1400"/>
              <a:t>The result of P + Q is -R reflected on the x axis, denoted as R. → P + Q = R</a:t>
            </a:r>
            <a:endParaRPr sz="1400"/>
          </a:p>
          <a:p>
            <a:pPr indent="-317500" lvl="0" marL="457200" rtl="0" algn="l">
              <a:spcBef>
                <a:spcPts val="0"/>
              </a:spcBef>
              <a:spcAft>
                <a:spcPts val="0"/>
              </a:spcAft>
              <a:buSzPts val="1400"/>
              <a:buAutoNum type="arabicPeriod"/>
            </a:pPr>
            <a:r>
              <a:rPr lang="en" sz="1400"/>
              <a:t>To calculate the location of R we </a:t>
            </a:r>
            <a:r>
              <a:rPr lang="en" sz="1400"/>
              <a:t>first</a:t>
            </a:r>
            <a:r>
              <a:rPr lang="en" sz="1400"/>
              <a:t> need the slope of the P - Q line:</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Then we calculate x and y coordinates of the new point using this formula:</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400"/>
          </a:p>
        </p:txBody>
      </p:sp>
      <p:pic>
        <p:nvPicPr>
          <p:cNvPr id="177" name="Google Shape;177;p30"/>
          <p:cNvPicPr preferRelativeResize="0"/>
          <p:nvPr/>
        </p:nvPicPr>
        <p:blipFill rotWithShape="1">
          <a:blip r:embed="rId3">
            <a:alphaModFix/>
          </a:blip>
          <a:srcRect b="9309" l="12760" r="-12760" t="-9309"/>
          <a:stretch/>
        </p:blipFill>
        <p:spPr>
          <a:xfrm>
            <a:off x="4877526" y="698225"/>
            <a:ext cx="4266475" cy="3897750"/>
          </a:xfrm>
          <a:prstGeom prst="rect">
            <a:avLst/>
          </a:prstGeom>
          <a:noFill/>
          <a:ln>
            <a:noFill/>
          </a:ln>
        </p:spPr>
      </p:pic>
      <p:pic>
        <p:nvPicPr>
          <p:cNvPr id="178" name="Google Shape;178;p30"/>
          <p:cNvPicPr preferRelativeResize="0"/>
          <p:nvPr/>
        </p:nvPicPr>
        <p:blipFill>
          <a:blip r:embed="rId4">
            <a:alphaModFix/>
          </a:blip>
          <a:stretch>
            <a:fillRect/>
          </a:stretch>
        </p:blipFill>
        <p:spPr>
          <a:xfrm>
            <a:off x="1646925" y="2792050"/>
            <a:ext cx="1253950" cy="721025"/>
          </a:xfrm>
          <a:prstGeom prst="rect">
            <a:avLst/>
          </a:prstGeom>
          <a:noFill/>
          <a:ln>
            <a:noFill/>
          </a:ln>
        </p:spPr>
      </p:pic>
      <p:pic>
        <p:nvPicPr>
          <p:cNvPr id="179" name="Google Shape;179;p30"/>
          <p:cNvPicPr preferRelativeResize="0"/>
          <p:nvPr/>
        </p:nvPicPr>
        <p:blipFill>
          <a:blip r:embed="rId5">
            <a:alphaModFix/>
          </a:blip>
          <a:stretch>
            <a:fillRect/>
          </a:stretch>
        </p:blipFill>
        <p:spPr>
          <a:xfrm>
            <a:off x="1326150" y="4183650"/>
            <a:ext cx="1895475" cy="60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p:nvPr/>
        </p:nvSpPr>
        <p:spPr>
          <a:xfrm>
            <a:off x="4795725" y="911800"/>
            <a:ext cx="4266600" cy="3808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ECC Multiplication</a:t>
            </a:r>
            <a:endParaRPr/>
          </a:p>
        </p:txBody>
      </p:sp>
      <p:sp>
        <p:nvSpPr>
          <p:cNvPr id="186" name="Google Shape;186;p31"/>
          <p:cNvSpPr txBox="1"/>
          <p:nvPr>
            <p:ph idx="1" type="body"/>
          </p:nvPr>
        </p:nvSpPr>
        <p:spPr>
          <a:xfrm>
            <a:off x="311700" y="1152475"/>
            <a:ext cx="4521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Elliptic curve multiplication is scalar, as in the result of repeated elliptic curve addition.</a:t>
            </a:r>
            <a:endParaRPr sz="1400"/>
          </a:p>
          <a:p>
            <a:pPr indent="-317500" lvl="0" marL="457200" rtl="0" algn="l">
              <a:spcBef>
                <a:spcPts val="0"/>
              </a:spcBef>
              <a:spcAft>
                <a:spcPts val="0"/>
              </a:spcAft>
              <a:buSzPts val="1400"/>
              <a:buChar char="●"/>
            </a:pPr>
            <a:r>
              <a:rPr lang="en" sz="1400"/>
              <a:t>k*P = P + P + … + P (P added to itself k times)</a:t>
            </a:r>
            <a:endParaRPr sz="1400"/>
          </a:p>
          <a:p>
            <a:pPr indent="-317500" lvl="0" marL="457200" rtl="0" algn="l">
              <a:spcBef>
                <a:spcPts val="0"/>
              </a:spcBef>
              <a:spcAft>
                <a:spcPts val="0"/>
              </a:spcAft>
              <a:buSzPts val="1400"/>
              <a:buChar char="●"/>
            </a:pPr>
            <a:r>
              <a:rPr lang="en" sz="1400"/>
              <a:t>Instead of adding points repeatedly, we can double the point, dividing the </a:t>
            </a:r>
            <a:r>
              <a:rPr lang="en" sz="1400"/>
              <a:t>coefficient</a:t>
            </a:r>
            <a:r>
              <a:rPr lang="en" sz="1400"/>
              <a:t> in half.</a:t>
            </a:r>
            <a:endParaRPr sz="1400"/>
          </a:p>
          <a:p>
            <a:pPr indent="-317500" lvl="0" marL="457200" rtl="0" algn="l">
              <a:spcBef>
                <a:spcPts val="0"/>
              </a:spcBef>
              <a:spcAft>
                <a:spcPts val="0"/>
              </a:spcAft>
              <a:buSzPts val="1400"/>
              <a:buChar char="●"/>
            </a:pPr>
            <a:r>
              <a:rPr lang="en" sz="1400"/>
              <a:t>When doubling the point, instead drawing line between two points, we use tangent at point 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Then in order to find new coordinates this formula is used:</a:t>
            </a:r>
            <a:endParaRPr sz="1400"/>
          </a:p>
          <a:p>
            <a:pPr indent="0" lvl="0" marL="0" rtl="0" algn="l">
              <a:spcBef>
                <a:spcPts val="0"/>
              </a:spcBef>
              <a:spcAft>
                <a:spcPts val="0"/>
              </a:spcAft>
              <a:buNone/>
            </a:pPr>
            <a:r>
              <a:t/>
            </a:r>
            <a:endParaRPr sz="1400"/>
          </a:p>
        </p:txBody>
      </p:sp>
      <p:pic>
        <p:nvPicPr>
          <p:cNvPr id="187" name="Google Shape;187;p31"/>
          <p:cNvPicPr preferRelativeResize="0"/>
          <p:nvPr/>
        </p:nvPicPr>
        <p:blipFill>
          <a:blip r:embed="rId3">
            <a:alphaModFix/>
          </a:blip>
          <a:stretch>
            <a:fillRect/>
          </a:stretch>
        </p:blipFill>
        <p:spPr>
          <a:xfrm>
            <a:off x="5108013" y="1152463"/>
            <a:ext cx="3724275" cy="3305175"/>
          </a:xfrm>
          <a:prstGeom prst="rect">
            <a:avLst/>
          </a:prstGeom>
          <a:noFill/>
          <a:ln>
            <a:noFill/>
          </a:ln>
        </p:spPr>
      </p:pic>
      <p:pic>
        <p:nvPicPr>
          <p:cNvPr id="188" name="Google Shape;188;p31"/>
          <p:cNvPicPr preferRelativeResize="0"/>
          <p:nvPr/>
        </p:nvPicPr>
        <p:blipFill>
          <a:blip r:embed="rId4">
            <a:alphaModFix/>
          </a:blip>
          <a:stretch>
            <a:fillRect/>
          </a:stretch>
        </p:blipFill>
        <p:spPr>
          <a:xfrm>
            <a:off x="2095099" y="2989049"/>
            <a:ext cx="954800" cy="574500"/>
          </a:xfrm>
          <a:prstGeom prst="rect">
            <a:avLst/>
          </a:prstGeom>
          <a:noFill/>
          <a:ln>
            <a:noFill/>
          </a:ln>
        </p:spPr>
      </p:pic>
      <p:pic>
        <p:nvPicPr>
          <p:cNvPr id="189" name="Google Shape;189;p31"/>
          <p:cNvPicPr preferRelativeResize="0"/>
          <p:nvPr/>
        </p:nvPicPr>
        <p:blipFill>
          <a:blip r:embed="rId5">
            <a:alphaModFix/>
          </a:blip>
          <a:stretch>
            <a:fillRect/>
          </a:stretch>
        </p:blipFill>
        <p:spPr>
          <a:xfrm>
            <a:off x="1659019" y="4315107"/>
            <a:ext cx="1826980" cy="62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and Private Key</a:t>
            </a:r>
            <a:endParaRPr/>
          </a:p>
        </p:txBody>
      </p:sp>
      <p:sp>
        <p:nvSpPr>
          <p:cNvPr id="195" name="Google Shape;195;p32"/>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sz="1300"/>
              <a:t>The </a:t>
            </a:r>
            <a:r>
              <a:rPr lang="en" sz="1300"/>
              <a:t>private</a:t>
            </a:r>
            <a:r>
              <a:rPr lang="en" sz="1300"/>
              <a:t> key is a randomly selected number from 0 to p-1, denoted as dA.</a:t>
            </a:r>
            <a:endParaRPr sz="1300"/>
          </a:p>
          <a:p>
            <a:pPr indent="-311150" lvl="0" marL="457200" rtl="0" algn="l">
              <a:spcBef>
                <a:spcPts val="0"/>
              </a:spcBef>
              <a:spcAft>
                <a:spcPts val="0"/>
              </a:spcAft>
              <a:buSzPts val="1300"/>
              <a:buAutoNum type="arabicPeriod"/>
            </a:pPr>
            <a:r>
              <a:rPr lang="en" sz="1300"/>
              <a:t>Choose a random point on the curve, used as the point of origin, denoted as G.</a:t>
            </a:r>
            <a:endParaRPr sz="1300"/>
          </a:p>
          <a:p>
            <a:pPr indent="-311150" lvl="0" marL="457200" rtl="0" algn="l">
              <a:spcBef>
                <a:spcPts val="0"/>
              </a:spcBef>
              <a:spcAft>
                <a:spcPts val="0"/>
              </a:spcAft>
              <a:buSzPts val="1300"/>
              <a:buAutoNum type="arabicPeriod"/>
            </a:pPr>
            <a:r>
              <a:rPr lang="en" sz="1300"/>
              <a:t>The public key is the result of dA * G, denoted as Qa.</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Signature Creation</a:t>
            </a:r>
            <a:endParaRPr/>
          </a:p>
        </p:txBody>
      </p:sp>
      <p:sp>
        <p:nvSpPr>
          <p:cNvPr id="201" name="Google Shape;201;p33"/>
          <p:cNvSpPr txBox="1"/>
          <p:nvPr>
            <p:ph idx="1" type="body"/>
          </p:nvPr>
        </p:nvSpPr>
        <p:spPr>
          <a:xfrm>
            <a:off x="737075" y="1423800"/>
            <a:ext cx="8279100" cy="3470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Signatures are split into two parts, denoted as {R, S}.</a:t>
            </a:r>
            <a:endParaRPr/>
          </a:p>
          <a:p>
            <a:pPr indent="-304800" lvl="0" marL="457200" rtl="0" algn="l">
              <a:spcBef>
                <a:spcPts val="0"/>
              </a:spcBef>
              <a:spcAft>
                <a:spcPts val="0"/>
              </a:spcAft>
              <a:buSzPts val="1200"/>
              <a:buChar char="●"/>
            </a:pPr>
            <a:r>
              <a:rPr lang="en"/>
              <a:t>To get 80-bit R:</a:t>
            </a:r>
            <a:endParaRPr/>
          </a:p>
          <a:p>
            <a:pPr indent="-304800" lvl="1" marL="914400" rtl="0" algn="l">
              <a:spcBef>
                <a:spcPts val="1600"/>
              </a:spcBef>
              <a:spcAft>
                <a:spcPts val="0"/>
              </a:spcAft>
              <a:buSzPts val="1200"/>
              <a:buChar char="○"/>
            </a:pPr>
            <a:r>
              <a:rPr lang="en"/>
              <a:t>start by </a:t>
            </a:r>
            <a:r>
              <a:rPr lang="en"/>
              <a:t>randomly</a:t>
            </a:r>
            <a:r>
              <a:rPr lang="en"/>
              <a:t> selecting a value k from 1 to p-1</a:t>
            </a:r>
            <a:endParaRPr/>
          </a:p>
          <a:p>
            <a:pPr indent="-304800" lvl="1" marL="914400" rtl="0" algn="l">
              <a:spcBef>
                <a:spcPts val="1600"/>
              </a:spcBef>
              <a:spcAft>
                <a:spcPts val="0"/>
              </a:spcAft>
              <a:buSzPts val="1200"/>
              <a:buChar char="○"/>
            </a:pPr>
            <a:r>
              <a:rPr lang="en"/>
              <a:t>We then multiply k * G, to get the point P</a:t>
            </a:r>
            <a:endParaRPr/>
          </a:p>
          <a:p>
            <a:pPr indent="-304800" lvl="1" marL="914400" rtl="0" algn="l">
              <a:spcBef>
                <a:spcPts val="1600"/>
              </a:spcBef>
              <a:spcAft>
                <a:spcPts val="0"/>
              </a:spcAft>
              <a:buSzPts val="1200"/>
              <a:buChar char="○"/>
            </a:pPr>
            <a:r>
              <a:rPr lang="en"/>
              <a:t>R = the x value of P mod p</a:t>
            </a:r>
            <a:endParaRPr/>
          </a:p>
          <a:p>
            <a:pPr indent="-304800" lvl="0" marL="457200" rtl="0" algn="l">
              <a:spcBef>
                <a:spcPts val="0"/>
              </a:spcBef>
              <a:spcAft>
                <a:spcPts val="0"/>
              </a:spcAft>
              <a:buSzPts val="1200"/>
              <a:buChar char="●"/>
            </a:pPr>
            <a:r>
              <a:rPr lang="en"/>
              <a:t>To get 80-bit S:</a:t>
            </a:r>
            <a:endParaRPr/>
          </a:p>
          <a:p>
            <a:pPr indent="-304800" lvl="1" marL="914400" rtl="0" algn="l">
              <a:spcBef>
                <a:spcPts val="1600"/>
              </a:spcBef>
              <a:spcAft>
                <a:spcPts val="0"/>
              </a:spcAft>
              <a:buSzPts val="1200"/>
              <a:buChar char="○"/>
            </a:pPr>
            <a:r>
              <a:rPr lang="en"/>
              <a:t>Use a hash function on the message to get a value z (80-bit long)</a:t>
            </a:r>
            <a:endParaRPr/>
          </a:p>
          <a:p>
            <a:pPr indent="-304800" lvl="1" marL="914400" rtl="0" algn="l">
              <a:spcBef>
                <a:spcPts val="1600"/>
              </a:spcBef>
              <a:spcAft>
                <a:spcPts val="0"/>
              </a:spcAft>
              <a:buSzPts val="1200"/>
              <a:buChar char="○"/>
            </a:pPr>
            <a:r>
              <a:rPr lang="en"/>
              <a:t>Find the </a:t>
            </a:r>
            <a:r>
              <a:rPr lang="en"/>
              <a:t>modular</a:t>
            </a:r>
            <a:r>
              <a:rPr lang="en"/>
              <a:t> multiplicative inverse of k, denoted as k</a:t>
            </a:r>
            <a:r>
              <a:rPr baseline="30000" lang="en"/>
              <a:t>-1 </a:t>
            </a:r>
            <a:r>
              <a:rPr lang="en"/>
              <a:t>such that k*</a:t>
            </a:r>
            <a:r>
              <a:rPr lang="en">
                <a:solidFill>
                  <a:schemeClr val="dk1"/>
                </a:solidFill>
              </a:rPr>
              <a:t>k</a:t>
            </a:r>
            <a:r>
              <a:rPr baseline="30000" lang="en">
                <a:solidFill>
                  <a:schemeClr val="dk1"/>
                </a:solidFill>
              </a:rPr>
              <a:t>-1</a:t>
            </a:r>
            <a:r>
              <a:rPr lang="en">
                <a:solidFill>
                  <a:schemeClr val="dk1"/>
                </a:solidFill>
              </a:rPr>
              <a:t>=1 mod p</a:t>
            </a:r>
            <a:endParaRPr/>
          </a:p>
          <a:p>
            <a:pPr indent="-304800" lvl="1" marL="914400" rtl="0" algn="l">
              <a:spcBef>
                <a:spcPts val="1600"/>
              </a:spcBef>
              <a:spcAft>
                <a:spcPts val="0"/>
              </a:spcAft>
              <a:buSzPts val="1200"/>
              <a:buChar char="○"/>
            </a:pPr>
            <a:r>
              <a:rPr lang="en"/>
              <a:t>S = k</a:t>
            </a:r>
            <a:r>
              <a:rPr baseline="30000" lang="en"/>
              <a:t>-1</a:t>
            </a:r>
            <a:r>
              <a:rPr lang="en"/>
              <a:t> * (z + dA * R) mod 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Signature Verification</a:t>
            </a:r>
            <a:endParaRPr/>
          </a:p>
        </p:txBody>
      </p:sp>
      <p:sp>
        <p:nvSpPr>
          <p:cNvPr id="207" name="Google Shape;207;p34"/>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verification formula for a given signature {R,S}, and also given curve parameters a and b, the hashed message z, and the public key Qa is:</a:t>
            </a:r>
            <a:endParaRPr/>
          </a:p>
          <a:p>
            <a:pPr indent="-304800" lvl="1" marL="914400" rtl="0" algn="l">
              <a:spcBef>
                <a:spcPts val="1600"/>
              </a:spcBef>
              <a:spcAft>
                <a:spcPts val="0"/>
              </a:spcAft>
              <a:buSzPts val="1200"/>
              <a:buChar char="○"/>
            </a:pPr>
            <a:r>
              <a:rPr lang="en"/>
              <a:t>P = (S</a:t>
            </a:r>
            <a:r>
              <a:rPr baseline="30000" lang="en"/>
              <a:t>-1</a:t>
            </a:r>
            <a:r>
              <a:rPr lang="en"/>
              <a:t> * z * G) + (S</a:t>
            </a:r>
            <a:r>
              <a:rPr baseline="30000" lang="en"/>
              <a:t>-1</a:t>
            </a:r>
            <a:r>
              <a:rPr lang="en"/>
              <a:t> * R * Qa), where P is a point on the elliptic curve.</a:t>
            </a:r>
            <a:endParaRPr/>
          </a:p>
          <a:p>
            <a:pPr indent="0" lvl="0" marL="914400" rtl="0" algn="l">
              <a:spcBef>
                <a:spcPts val="0"/>
              </a:spcBef>
              <a:spcAft>
                <a:spcPts val="0"/>
              </a:spcAft>
              <a:buNone/>
            </a:pPr>
            <a:r>
              <a:t/>
            </a:r>
            <a:endParaRPr/>
          </a:p>
          <a:p>
            <a:pPr indent="-304800" lvl="0" marL="457200" rtl="0" algn="l">
              <a:spcBef>
                <a:spcPts val="0"/>
              </a:spcBef>
              <a:spcAft>
                <a:spcPts val="0"/>
              </a:spcAft>
              <a:buSzPts val="1200"/>
              <a:buChar char="●"/>
            </a:pPr>
            <a:r>
              <a:rPr lang="en"/>
              <a:t>The x coordinate of P must match that of R for the signature to be valid.</a:t>
            </a:r>
            <a:endParaRPr/>
          </a:p>
          <a:p>
            <a:pPr indent="-304800" lvl="1" marL="914400" rtl="0" algn="l">
              <a:spcBef>
                <a:spcPts val="1600"/>
              </a:spcBef>
              <a:spcAft>
                <a:spcPts val="0"/>
              </a:spcAft>
              <a:buSzPts val="1200"/>
              <a:buChar char="○"/>
            </a:pPr>
            <a:r>
              <a:rPr lang="en"/>
              <a:t>The signature is automatically invalid if P is a point at infinity.</a:t>
            </a:r>
            <a:endParaRPr/>
          </a:p>
        </p:txBody>
      </p:sp>
      <p:pic>
        <p:nvPicPr>
          <p:cNvPr id="208" name="Google Shape;208;p34"/>
          <p:cNvPicPr preferRelativeResize="0"/>
          <p:nvPr/>
        </p:nvPicPr>
        <p:blipFill>
          <a:blip r:embed="rId3">
            <a:alphaModFix/>
          </a:blip>
          <a:stretch>
            <a:fillRect/>
          </a:stretch>
        </p:blipFill>
        <p:spPr>
          <a:xfrm>
            <a:off x="1686775" y="3148925"/>
            <a:ext cx="5634300" cy="207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